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5"/>
  </p:notesMasterIdLst>
  <p:sldIdLst>
    <p:sldId id="2561" r:id="rId2"/>
    <p:sldId id="2562" r:id="rId3"/>
    <p:sldId id="2563" r:id="rId4"/>
    <p:sldId id="2564" r:id="rId5"/>
    <p:sldId id="2591" r:id="rId6"/>
    <p:sldId id="2590" r:id="rId7"/>
    <p:sldId id="2592" r:id="rId8"/>
    <p:sldId id="2593" r:id="rId9"/>
    <p:sldId id="2565" r:id="rId10"/>
    <p:sldId id="2566" r:id="rId11"/>
    <p:sldId id="2567" r:id="rId12"/>
    <p:sldId id="2568" r:id="rId13"/>
    <p:sldId id="2569" r:id="rId14"/>
    <p:sldId id="2570" r:id="rId15"/>
    <p:sldId id="2571" r:id="rId16"/>
    <p:sldId id="2572" r:id="rId17"/>
    <p:sldId id="2584" r:id="rId18"/>
    <p:sldId id="2573" r:id="rId19"/>
    <p:sldId id="2574" r:id="rId20"/>
    <p:sldId id="2585" r:id="rId21"/>
    <p:sldId id="2575" r:id="rId22"/>
    <p:sldId id="2576" r:id="rId23"/>
    <p:sldId id="2577" r:id="rId24"/>
    <p:sldId id="2589" r:id="rId25"/>
    <p:sldId id="2586" r:id="rId26"/>
    <p:sldId id="2587" r:id="rId27"/>
    <p:sldId id="2588" r:id="rId28"/>
    <p:sldId id="2578" r:id="rId29"/>
    <p:sldId id="2579" r:id="rId30"/>
    <p:sldId id="2580" r:id="rId31"/>
    <p:sldId id="2581" r:id="rId32"/>
    <p:sldId id="2582" r:id="rId33"/>
    <p:sldId id="2583" r:id="rId3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 sistema circulatório humano: estrutura, função e saúde" id="{0CE8C37B-E3AB-4EAE-A35F-5BF0047897A9}">
          <p14:sldIdLst>
            <p14:sldId id="2561"/>
            <p14:sldId id="2562"/>
          </p14:sldIdLst>
        </p14:section>
        <p14:section name="Estrutura do sistema circulatório" id="{281081A4-2AA8-4367-BEC3-3EE71552774A}">
          <p14:sldIdLst>
            <p14:sldId id="2563"/>
            <p14:sldId id="2564"/>
            <p14:sldId id="2591"/>
            <p14:sldId id="2590"/>
            <p14:sldId id="2592"/>
            <p14:sldId id="2593"/>
            <p14:sldId id="2565"/>
            <p14:sldId id="2566"/>
          </p14:sldIdLst>
        </p14:section>
        <p14:section name="Função do sistema circulatório" id="{70189AF5-9E77-45FE-84E6-4823F652EC0C}">
          <p14:sldIdLst>
            <p14:sldId id="2567"/>
            <p14:sldId id="2568"/>
            <p14:sldId id="2569"/>
            <p14:sldId id="2570"/>
          </p14:sldIdLst>
        </p14:section>
        <p14:section name="Circulação pulmonar e sistêmica" id="{F7AFADE9-1756-4674-9D14-485B7C395CCE}">
          <p14:sldIdLst>
            <p14:sldId id="2571"/>
            <p14:sldId id="2572"/>
            <p14:sldId id="2584"/>
            <p14:sldId id="2573"/>
            <p14:sldId id="2574"/>
            <p14:sldId id="2585"/>
          </p14:sldIdLst>
        </p14:section>
        <p14:section name="Saúde e doenças do sistema circulatório" id="{F0D4BEB9-29D5-4BD9-94E6-8D83AE2E4B2C}">
          <p14:sldIdLst>
            <p14:sldId id="2575"/>
            <p14:sldId id="2576"/>
            <p14:sldId id="2577"/>
            <p14:sldId id="2589"/>
            <p14:sldId id="2586"/>
            <p14:sldId id="2587"/>
            <p14:sldId id="2588"/>
            <p14:sldId id="2578"/>
          </p14:sldIdLst>
        </p14:section>
        <p14:section name="Estilo de vida e impacto na saúde circulatória" id="{78B38974-8100-4767-8045-72C007DB84A7}">
          <p14:sldIdLst>
            <p14:sldId id="2579"/>
            <p14:sldId id="2580"/>
            <p14:sldId id="2581"/>
            <p14:sldId id="2582"/>
          </p14:sldIdLst>
        </p14:section>
        <p14:section name="Conclusão" id="{E242AA37-3193-476A-806F-7FA15E3574C3}">
          <p14:sldIdLst>
            <p14:sldId id="2583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56" d="100"/>
          <a:sy n="56" d="100"/>
        </p:scale>
        <p:origin x="402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5B39CF2-A2D0-46EA-B2A1-91ED434D0946}" type="doc">
      <dgm:prSet loTypeId="urn:microsoft.com/office/officeart/2024/3/layout/verticalVisualTextBlock1" loCatId="Picture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pt-BR"/>
        </a:p>
      </dgm:t>
    </dgm:pt>
    <dgm:pt modelId="{D13E240E-FB42-4C99-B44D-BD55BCB7804C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pt-BR"/>
            <a:t>Sintomas Comuns</a:t>
          </a:r>
        </a:p>
      </dgm:t>
    </dgm:pt>
    <dgm:pt modelId="{348C1F1F-E825-49F6-B2CA-B5C6419A934E}" type="parTrans" cxnId="{21EC813E-4CBC-46BD-9C14-DE6A3D8E92A9}">
      <dgm:prSet/>
      <dgm:spPr/>
      <dgm:t>
        <a:bodyPr/>
        <a:lstStyle/>
        <a:p>
          <a:endParaRPr lang="pt-BR"/>
        </a:p>
      </dgm:t>
    </dgm:pt>
    <dgm:pt modelId="{D3DF1910-76CB-4747-A5A4-D9276EB55B86}" type="sibTrans" cxnId="{21EC813E-4CBC-46BD-9C14-DE6A3D8E92A9}">
      <dgm:prSet/>
      <dgm:spPr/>
      <dgm:t>
        <a:bodyPr/>
        <a:lstStyle/>
        <a:p>
          <a:pPr>
            <a:lnSpc>
              <a:spcPct val="100000"/>
            </a:lnSpc>
            <a:defRPr b="1"/>
          </a:pPr>
          <a:endParaRPr lang="pt-BR"/>
        </a:p>
      </dgm:t>
    </dgm:pt>
    <dgm:pt modelId="{238FC43D-AA2A-4540-80FA-1F6CE67945EE}">
      <dgm:prSet/>
      <dgm:spPr/>
      <dgm:t>
        <a:bodyPr/>
        <a:lstStyle/>
        <a:p>
          <a:pPr>
            <a:lnSpc>
              <a:spcPct val="100000"/>
            </a:lnSpc>
          </a:pPr>
          <a:r>
            <a:rPr lang="pt-BR"/>
            <a:t>Os sintomas de doenças do sistema circulatório incluem dor no peito, falta de ar e fadiga, que devem ser monitorados.</a:t>
          </a:r>
        </a:p>
      </dgm:t>
    </dgm:pt>
    <dgm:pt modelId="{71D7B673-FA8F-4046-A933-3E20224E1711}" type="parTrans" cxnId="{1C818EA8-3290-434C-AA61-7A899F4E4489}">
      <dgm:prSet/>
      <dgm:spPr/>
      <dgm:t>
        <a:bodyPr/>
        <a:lstStyle/>
        <a:p>
          <a:endParaRPr lang="pt-BR"/>
        </a:p>
      </dgm:t>
    </dgm:pt>
    <dgm:pt modelId="{52F63BD1-26DB-41DB-B7B3-6E3E416A23C9}" type="sibTrans" cxnId="{1C818EA8-3290-434C-AA61-7A899F4E4489}">
      <dgm:prSet/>
      <dgm:spPr/>
      <dgm:t>
        <a:bodyPr/>
        <a:lstStyle/>
        <a:p>
          <a:endParaRPr lang="pt-BR"/>
        </a:p>
      </dgm:t>
    </dgm:pt>
    <dgm:pt modelId="{4B469639-BB7F-490F-AF78-FD5F60A741BE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pt-BR"/>
            <a:t>Importância do Diagnóstico Precoce</a:t>
          </a:r>
        </a:p>
      </dgm:t>
    </dgm:pt>
    <dgm:pt modelId="{C7CB5836-D25A-4AD0-9212-C4D7FDECE6BD}" type="parTrans" cxnId="{D2824760-5658-417F-AA6F-501AE1558214}">
      <dgm:prSet/>
      <dgm:spPr/>
      <dgm:t>
        <a:bodyPr/>
        <a:lstStyle/>
        <a:p>
          <a:endParaRPr lang="pt-BR"/>
        </a:p>
      </dgm:t>
    </dgm:pt>
    <dgm:pt modelId="{84ADEB3A-9AD9-4E07-8190-5348FCFC7CFB}" type="sibTrans" cxnId="{D2824760-5658-417F-AA6F-501AE1558214}">
      <dgm:prSet/>
      <dgm:spPr/>
      <dgm:t>
        <a:bodyPr/>
        <a:lstStyle/>
        <a:p>
          <a:pPr>
            <a:lnSpc>
              <a:spcPct val="100000"/>
            </a:lnSpc>
            <a:defRPr b="1"/>
          </a:pPr>
          <a:endParaRPr lang="pt-BR"/>
        </a:p>
      </dgm:t>
    </dgm:pt>
    <dgm:pt modelId="{E2DA1243-C192-4104-A781-043A7A8354C8}">
      <dgm:prSet/>
      <dgm:spPr/>
      <dgm:t>
        <a:bodyPr/>
        <a:lstStyle/>
        <a:p>
          <a:pPr>
            <a:lnSpc>
              <a:spcPct val="100000"/>
            </a:lnSpc>
          </a:pPr>
          <a:r>
            <a:rPr lang="pt-BR"/>
            <a:t>O diagnóstico precoce é crucial para o tratamento eficaz de doenças circulatórias, melhorando as chances de recuperação.</a:t>
          </a:r>
        </a:p>
      </dgm:t>
    </dgm:pt>
    <dgm:pt modelId="{075FB9BC-A75E-4388-AD9F-F25C8A4A02BD}" type="parTrans" cxnId="{F847EB21-CA4B-42D2-9F99-2E150FA20F34}">
      <dgm:prSet/>
      <dgm:spPr/>
      <dgm:t>
        <a:bodyPr/>
        <a:lstStyle/>
        <a:p>
          <a:endParaRPr lang="pt-BR"/>
        </a:p>
      </dgm:t>
    </dgm:pt>
    <dgm:pt modelId="{9EB07F7E-1C1C-420C-8680-431614A4461A}" type="sibTrans" cxnId="{F847EB21-CA4B-42D2-9F99-2E150FA20F34}">
      <dgm:prSet/>
      <dgm:spPr/>
      <dgm:t>
        <a:bodyPr/>
        <a:lstStyle/>
        <a:p>
          <a:endParaRPr lang="pt-BR"/>
        </a:p>
      </dgm:t>
    </dgm:pt>
    <dgm:pt modelId="{3EB97E82-E9B9-49DD-A4E5-1417AB50A575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pt-BR"/>
            <a:t>Tipos de Exames</a:t>
          </a:r>
        </a:p>
      </dgm:t>
    </dgm:pt>
    <dgm:pt modelId="{A4372E86-FF88-47FA-8C3D-036FA3D1377F}" type="parTrans" cxnId="{D119EB6F-4FE6-4327-BE8C-713A9F5C37B7}">
      <dgm:prSet/>
      <dgm:spPr/>
      <dgm:t>
        <a:bodyPr/>
        <a:lstStyle/>
        <a:p>
          <a:endParaRPr lang="pt-BR"/>
        </a:p>
      </dgm:t>
    </dgm:pt>
    <dgm:pt modelId="{3CE3998F-4AE9-477E-A82F-32DA7788FEBE}" type="sibTrans" cxnId="{D119EB6F-4FE6-4327-BE8C-713A9F5C37B7}">
      <dgm:prSet/>
      <dgm:spPr/>
      <dgm:t>
        <a:bodyPr/>
        <a:lstStyle/>
        <a:p>
          <a:endParaRPr lang="pt-BR"/>
        </a:p>
      </dgm:t>
    </dgm:pt>
    <dgm:pt modelId="{FCA51D60-0E1F-4032-AD00-B13364074A4F}">
      <dgm:prSet/>
      <dgm:spPr/>
      <dgm:t>
        <a:bodyPr/>
        <a:lstStyle/>
        <a:p>
          <a:pPr>
            <a:lnSpc>
              <a:spcPct val="100000"/>
            </a:lnSpc>
          </a:pPr>
          <a:r>
            <a:rPr lang="pt-BR"/>
            <a:t>O diagnóstico pode envolver exames físicos, eletrocardiogramas e outros testes para avaliar a saúde cardiovascular.</a:t>
          </a:r>
        </a:p>
      </dgm:t>
    </dgm:pt>
    <dgm:pt modelId="{F5EF5311-87D8-4945-9CFD-6D3CB468FA98}" type="parTrans" cxnId="{786ECFF7-2C8D-43D6-AF2B-5201C7764F01}">
      <dgm:prSet/>
      <dgm:spPr/>
      <dgm:t>
        <a:bodyPr/>
        <a:lstStyle/>
        <a:p>
          <a:endParaRPr lang="pt-BR"/>
        </a:p>
      </dgm:t>
    </dgm:pt>
    <dgm:pt modelId="{0CAF8D8C-F25B-41A6-80A8-B6847CCA4A18}" type="sibTrans" cxnId="{786ECFF7-2C8D-43D6-AF2B-5201C7764F01}">
      <dgm:prSet/>
      <dgm:spPr/>
      <dgm:t>
        <a:bodyPr/>
        <a:lstStyle/>
        <a:p>
          <a:endParaRPr lang="pt-BR"/>
        </a:p>
      </dgm:t>
    </dgm:pt>
    <dgm:pt modelId="{83A2AFBA-F8D7-4DCF-ADD3-36418C0D6349}" type="pres">
      <dgm:prSet presAssocID="{B5B39CF2-A2D0-46EA-B2A1-91ED434D0946}" presName="Root" presStyleCnt="0">
        <dgm:presLayoutVars>
          <dgm:dir/>
          <dgm:resizeHandles val="exact"/>
        </dgm:presLayoutVars>
      </dgm:prSet>
      <dgm:spPr/>
    </dgm:pt>
    <dgm:pt modelId="{B651DB27-CCFF-42CE-AA09-98BF7FB458CF}" type="pres">
      <dgm:prSet presAssocID="{D13E240E-FB42-4C99-B44D-BD55BCB7804C}" presName="Composite" presStyleCnt="0"/>
      <dgm:spPr/>
    </dgm:pt>
    <dgm:pt modelId="{FB723118-3B09-4DBD-B8BD-33C44EA38E0F}" type="pres">
      <dgm:prSet presAssocID="{D13E240E-FB42-4C99-B44D-BD55BCB7804C}" presName="Picture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5" r="17623" b="-2"/>
          <a:stretch/>
        </a:blipFill>
      </dgm:spPr>
      <dgm:extLst>
        <a:ext uri="{E40237B7-FDA0-4F09-8148-C483321AD2D9}">
          <dgm14:cNvPr xmlns:dgm14="http://schemas.microsoft.com/office/drawing/2010/diagram" id="0" name="" descr="Estúdio tiro de uma jovem mulher sofrendo com uma dor de garganta contra um fundo cinza"/>
        </a:ext>
      </dgm:extLst>
    </dgm:pt>
    <dgm:pt modelId="{5B6BD239-10E2-4C19-9154-D11B74448A36}" type="pres">
      <dgm:prSet presAssocID="{D13E240E-FB42-4C99-B44D-BD55BCB7804C}" presName="Subtitle" presStyleLbl="revTx" presStyleIdx="0" presStyleCnt="6">
        <dgm:presLayoutVars>
          <dgm:chMax val="0"/>
          <dgm:bulletEnabled/>
        </dgm:presLayoutVars>
      </dgm:prSet>
      <dgm:spPr/>
    </dgm:pt>
    <dgm:pt modelId="{88E8AF28-77B5-4A09-963E-571028801CCA}" type="pres">
      <dgm:prSet presAssocID="{D13E240E-FB42-4C99-B44D-BD55BCB7804C}" presName="Description" presStyleLbl="revTx" presStyleIdx="1" presStyleCnt="6">
        <dgm:presLayoutVars>
          <dgm:bulletEnabled/>
        </dgm:presLayoutVars>
      </dgm:prSet>
      <dgm:spPr/>
    </dgm:pt>
    <dgm:pt modelId="{851C9A70-0563-45B5-B46A-9D171F9421F3}" type="pres">
      <dgm:prSet presAssocID="{D3DF1910-76CB-4747-A5A4-D9276EB55B86}" presName="sibTrans" presStyleLbl="sibTrans2D1" presStyleIdx="0" presStyleCnt="0"/>
      <dgm:spPr/>
    </dgm:pt>
    <dgm:pt modelId="{6CDAAAA9-EF23-40CE-B3D7-043BEC07E11D}" type="pres">
      <dgm:prSet presAssocID="{4B469639-BB7F-490F-AF78-FD5F60A741BE}" presName="Composite" presStyleCnt="0"/>
      <dgm:spPr/>
    </dgm:pt>
    <dgm:pt modelId="{E2E939A6-F16F-4F68-9CF5-F3DA4CBE7809}" type="pres">
      <dgm:prSet presAssocID="{4B469639-BB7F-490F-AF78-FD5F60A741BE}" presName="Picture" presStyleLbl="nod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1" r="28248" b="-2"/>
          <a:stretch/>
        </a:blipFill>
      </dgm:spPr>
      <dgm:extLst>
        <a:ext uri="{E40237B7-FDA0-4F09-8148-C483321AD2D9}">
          <dgm14:cNvPr xmlns:dgm14="http://schemas.microsoft.com/office/drawing/2010/diagram" id="0" name="" descr="Verificação médica em uma mulher idosa"/>
        </a:ext>
      </dgm:extLst>
    </dgm:pt>
    <dgm:pt modelId="{5F15D4F7-42D0-40B2-9666-9F75CCA4A2D2}" type="pres">
      <dgm:prSet presAssocID="{4B469639-BB7F-490F-AF78-FD5F60A741BE}" presName="Subtitle" presStyleLbl="revTx" presStyleIdx="2" presStyleCnt="6">
        <dgm:presLayoutVars>
          <dgm:chMax val="0"/>
          <dgm:bulletEnabled/>
        </dgm:presLayoutVars>
      </dgm:prSet>
      <dgm:spPr/>
    </dgm:pt>
    <dgm:pt modelId="{F7CEF19A-0B6F-4FAA-B250-8F24E3B0A9D0}" type="pres">
      <dgm:prSet presAssocID="{4B469639-BB7F-490F-AF78-FD5F60A741BE}" presName="Description" presStyleLbl="revTx" presStyleIdx="3" presStyleCnt="6">
        <dgm:presLayoutVars>
          <dgm:bulletEnabled/>
        </dgm:presLayoutVars>
      </dgm:prSet>
      <dgm:spPr/>
    </dgm:pt>
    <dgm:pt modelId="{4792F89F-F703-414F-986C-2BD1771FFDB7}" type="pres">
      <dgm:prSet presAssocID="{84ADEB3A-9AD9-4E07-8190-5348FCFC7CFB}" presName="sibTrans" presStyleLbl="sibTrans2D1" presStyleIdx="0" presStyleCnt="0"/>
      <dgm:spPr/>
    </dgm:pt>
    <dgm:pt modelId="{7CEC7E1C-57EA-47A1-965D-5DDC4BCE3860}" type="pres">
      <dgm:prSet presAssocID="{3EB97E82-E9B9-49DD-A4E5-1417AB50A575}" presName="Composite" presStyleCnt="0"/>
      <dgm:spPr/>
    </dgm:pt>
    <dgm:pt modelId="{87A559A3-1121-47B1-B922-38A7196D100F}" type="pres">
      <dgm:prSet presAssocID="{3EB97E82-E9B9-49DD-A4E5-1417AB50A575}" presName="Picture" presStyleLbl="nod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73" r="12476" b="-2"/>
          <a:stretch/>
        </a:blipFill>
      </dgm:spPr>
      <dgm:extLst>
        <a:ext uri="{E40237B7-FDA0-4F09-8148-C483321AD2D9}">
          <dgm14:cNvPr xmlns:dgm14="http://schemas.microsoft.com/office/drawing/2010/diagram" id="0" name="" descr="Armazenamento e fabricação de vacinas"/>
        </a:ext>
      </dgm:extLst>
    </dgm:pt>
    <dgm:pt modelId="{2AB50C4E-EE33-47C0-8E85-F73773A1F001}" type="pres">
      <dgm:prSet presAssocID="{3EB97E82-E9B9-49DD-A4E5-1417AB50A575}" presName="Subtitle" presStyleLbl="revTx" presStyleIdx="4" presStyleCnt="6">
        <dgm:presLayoutVars>
          <dgm:chMax val="0"/>
          <dgm:bulletEnabled/>
        </dgm:presLayoutVars>
      </dgm:prSet>
      <dgm:spPr/>
    </dgm:pt>
    <dgm:pt modelId="{275D9BBB-2FCE-4AF2-B493-557D9A827E76}" type="pres">
      <dgm:prSet presAssocID="{3EB97E82-E9B9-49DD-A4E5-1417AB50A575}" presName="Description" presStyleLbl="revTx" presStyleIdx="5" presStyleCnt="6">
        <dgm:presLayoutVars>
          <dgm:bulletEnabled/>
        </dgm:presLayoutVars>
      </dgm:prSet>
      <dgm:spPr/>
    </dgm:pt>
  </dgm:ptLst>
  <dgm:cxnLst>
    <dgm:cxn modelId="{9C434515-D48E-4115-8821-EDCCEB1C8528}" type="presOf" srcId="{D3DF1910-76CB-4747-A5A4-D9276EB55B86}" destId="{851C9A70-0563-45B5-B46A-9D171F9421F3}" srcOrd="0" destOrd="0" presId="urn:microsoft.com/office/officeart/2024/3/layout/verticalVisualTextBlock1"/>
    <dgm:cxn modelId="{F847EB21-CA4B-42D2-9F99-2E150FA20F34}" srcId="{4B469639-BB7F-490F-AF78-FD5F60A741BE}" destId="{E2DA1243-C192-4104-A781-043A7A8354C8}" srcOrd="0" destOrd="0" parTransId="{075FB9BC-A75E-4388-AD9F-F25C8A4A02BD}" sibTransId="{9EB07F7E-1C1C-420C-8680-431614A4461A}"/>
    <dgm:cxn modelId="{21EC813E-4CBC-46BD-9C14-DE6A3D8E92A9}" srcId="{B5B39CF2-A2D0-46EA-B2A1-91ED434D0946}" destId="{D13E240E-FB42-4C99-B44D-BD55BCB7804C}" srcOrd="0" destOrd="0" parTransId="{348C1F1F-E825-49F6-B2CA-B5C6419A934E}" sibTransId="{D3DF1910-76CB-4747-A5A4-D9276EB55B86}"/>
    <dgm:cxn modelId="{D2824760-5658-417F-AA6F-501AE1558214}" srcId="{B5B39CF2-A2D0-46EA-B2A1-91ED434D0946}" destId="{4B469639-BB7F-490F-AF78-FD5F60A741BE}" srcOrd="1" destOrd="0" parTransId="{C7CB5836-D25A-4AD0-9212-C4D7FDECE6BD}" sibTransId="{84ADEB3A-9AD9-4E07-8190-5348FCFC7CFB}"/>
    <dgm:cxn modelId="{3B16B34A-8402-4A97-94DA-4EC64523B653}" type="presOf" srcId="{E2DA1243-C192-4104-A781-043A7A8354C8}" destId="{F7CEF19A-0B6F-4FAA-B250-8F24E3B0A9D0}" srcOrd="0" destOrd="0" presId="urn:microsoft.com/office/officeart/2024/3/layout/verticalVisualTextBlock1"/>
    <dgm:cxn modelId="{D119EB6F-4FE6-4327-BE8C-713A9F5C37B7}" srcId="{B5B39CF2-A2D0-46EA-B2A1-91ED434D0946}" destId="{3EB97E82-E9B9-49DD-A4E5-1417AB50A575}" srcOrd="2" destOrd="0" parTransId="{A4372E86-FF88-47FA-8C3D-036FA3D1377F}" sibTransId="{3CE3998F-4AE9-477E-A82F-32DA7788FEBE}"/>
    <dgm:cxn modelId="{A3A8507E-576D-4470-A6F1-23BA4BB9D05B}" type="presOf" srcId="{FCA51D60-0E1F-4032-AD00-B13364074A4F}" destId="{275D9BBB-2FCE-4AF2-B493-557D9A827E76}" srcOrd="0" destOrd="0" presId="urn:microsoft.com/office/officeart/2024/3/layout/verticalVisualTextBlock1"/>
    <dgm:cxn modelId="{44F5D995-EBEE-40E6-AAD6-8E683D2433F5}" type="presOf" srcId="{3EB97E82-E9B9-49DD-A4E5-1417AB50A575}" destId="{2AB50C4E-EE33-47C0-8E85-F73773A1F001}" srcOrd="0" destOrd="0" presId="urn:microsoft.com/office/officeart/2024/3/layout/verticalVisualTextBlock1"/>
    <dgm:cxn modelId="{910AC89C-E8FF-466F-9C89-96AC16CC68FC}" type="presOf" srcId="{B5B39CF2-A2D0-46EA-B2A1-91ED434D0946}" destId="{83A2AFBA-F8D7-4DCF-ADD3-36418C0D6349}" srcOrd="0" destOrd="0" presId="urn:microsoft.com/office/officeart/2024/3/layout/verticalVisualTextBlock1"/>
    <dgm:cxn modelId="{18D74FA0-D5B9-4BA0-B5C3-EC7B4E79DE5C}" type="presOf" srcId="{84ADEB3A-9AD9-4E07-8190-5348FCFC7CFB}" destId="{4792F89F-F703-414F-986C-2BD1771FFDB7}" srcOrd="0" destOrd="0" presId="urn:microsoft.com/office/officeart/2024/3/layout/verticalVisualTextBlock1"/>
    <dgm:cxn modelId="{1C818EA8-3290-434C-AA61-7A899F4E4489}" srcId="{D13E240E-FB42-4C99-B44D-BD55BCB7804C}" destId="{238FC43D-AA2A-4540-80FA-1F6CE67945EE}" srcOrd="0" destOrd="0" parTransId="{71D7B673-FA8F-4046-A933-3E20224E1711}" sibTransId="{52F63BD1-26DB-41DB-B7B3-6E3E416A23C9}"/>
    <dgm:cxn modelId="{1D98A0BB-E0CD-45BB-B98C-ECD7D28B2FD2}" type="presOf" srcId="{238FC43D-AA2A-4540-80FA-1F6CE67945EE}" destId="{88E8AF28-77B5-4A09-963E-571028801CCA}" srcOrd="0" destOrd="0" presId="urn:microsoft.com/office/officeart/2024/3/layout/verticalVisualTextBlock1"/>
    <dgm:cxn modelId="{E23977DB-8B23-4F67-8FBF-9BB5887B9651}" type="presOf" srcId="{D13E240E-FB42-4C99-B44D-BD55BCB7804C}" destId="{5B6BD239-10E2-4C19-9154-D11B74448A36}" srcOrd="0" destOrd="0" presId="urn:microsoft.com/office/officeart/2024/3/layout/verticalVisualTextBlock1"/>
    <dgm:cxn modelId="{F15C38EC-6368-4543-8101-2B583A16F163}" type="presOf" srcId="{4B469639-BB7F-490F-AF78-FD5F60A741BE}" destId="{5F15D4F7-42D0-40B2-9666-9F75CCA4A2D2}" srcOrd="0" destOrd="0" presId="urn:microsoft.com/office/officeart/2024/3/layout/verticalVisualTextBlock1"/>
    <dgm:cxn modelId="{786ECFF7-2C8D-43D6-AF2B-5201C7764F01}" srcId="{3EB97E82-E9B9-49DD-A4E5-1417AB50A575}" destId="{FCA51D60-0E1F-4032-AD00-B13364074A4F}" srcOrd="0" destOrd="0" parTransId="{F5EF5311-87D8-4945-9CFD-6D3CB468FA98}" sibTransId="{0CAF8D8C-F25B-41A6-80A8-B6847CCA4A18}"/>
    <dgm:cxn modelId="{97804889-84BE-4C56-8EE5-1630AE13B581}" type="presParOf" srcId="{83A2AFBA-F8D7-4DCF-ADD3-36418C0D6349}" destId="{B651DB27-CCFF-42CE-AA09-98BF7FB458CF}" srcOrd="0" destOrd="0" presId="urn:microsoft.com/office/officeart/2024/3/layout/verticalVisualTextBlock1"/>
    <dgm:cxn modelId="{8F08BE45-3925-49CE-871D-B9AC650A4B7A}" type="presParOf" srcId="{B651DB27-CCFF-42CE-AA09-98BF7FB458CF}" destId="{FB723118-3B09-4DBD-B8BD-33C44EA38E0F}" srcOrd="0" destOrd="0" presId="urn:microsoft.com/office/officeart/2024/3/layout/verticalVisualTextBlock1"/>
    <dgm:cxn modelId="{967713D5-1148-4607-8132-CF87818D049C}" type="presParOf" srcId="{B651DB27-CCFF-42CE-AA09-98BF7FB458CF}" destId="{5B6BD239-10E2-4C19-9154-D11B74448A36}" srcOrd="1" destOrd="0" presId="urn:microsoft.com/office/officeart/2024/3/layout/verticalVisualTextBlock1"/>
    <dgm:cxn modelId="{C3D1B8FC-7E43-4E4F-A51C-38E3F53B04CD}" type="presParOf" srcId="{B651DB27-CCFF-42CE-AA09-98BF7FB458CF}" destId="{88E8AF28-77B5-4A09-963E-571028801CCA}" srcOrd="2" destOrd="0" presId="urn:microsoft.com/office/officeart/2024/3/layout/verticalVisualTextBlock1"/>
    <dgm:cxn modelId="{B87ACAA1-3403-48CC-933A-1A74BB888EF0}" type="presParOf" srcId="{83A2AFBA-F8D7-4DCF-ADD3-36418C0D6349}" destId="{851C9A70-0563-45B5-B46A-9D171F9421F3}" srcOrd="1" destOrd="0" presId="urn:microsoft.com/office/officeart/2024/3/layout/verticalVisualTextBlock1"/>
    <dgm:cxn modelId="{0C06EB44-FD35-42FB-B2C5-C97A7BAB7122}" type="presParOf" srcId="{83A2AFBA-F8D7-4DCF-ADD3-36418C0D6349}" destId="{6CDAAAA9-EF23-40CE-B3D7-043BEC07E11D}" srcOrd="2" destOrd="0" presId="urn:microsoft.com/office/officeart/2024/3/layout/verticalVisualTextBlock1"/>
    <dgm:cxn modelId="{421B99A4-DD85-4C76-84A6-F9422897815A}" type="presParOf" srcId="{6CDAAAA9-EF23-40CE-B3D7-043BEC07E11D}" destId="{E2E939A6-F16F-4F68-9CF5-F3DA4CBE7809}" srcOrd="0" destOrd="0" presId="urn:microsoft.com/office/officeart/2024/3/layout/verticalVisualTextBlock1"/>
    <dgm:cxn modelId="{B37DD8EA-7FA7-4FDB-9319-CF110D4D07A3}" type="presParOf" srcId="{6CDAAAA9-EF23-40CE-B3D7-043BEC07E11D}" destId="{5F15D4F7-42D0-40B2-9666-9F75CCA4A2D2}" srcOrd="1" destOrd="0" presId="urn:microsoft.com/office/officeart/2024/3/layout/verticalVisualTextBlock1"/>
    <dgm:cxn modelId="{75590D1E-C722-4C4D-A867-429FACCE0BE0}" type="presParOf" srcId="{6CDAAAA9-EF23-40CE-B3D7-043BEC07E11D}" destId="{F7CEF19A-0B6F-4FAA-B250-8F24E3B0A9D0}" srcOrd="2" destOrd="0" presId="urn:microsoft.com/office/officeart/2024/3/layout/verticalVisualTextBlock1"/>
    <dgm:cxn modelId="{7C2A8A5A-80B7-4A6C-B3D3-7BBCB7669258}" type="presParOf" srcId="{83A2AFBA-F8D7-4DCF-ADD3-36418C0D6349}" destId="{4792F89F-F703-414F-986C-2BD1771FFDB7}" srcOrd="3" destOrd="0" presId="urn:microsoft.com/office/officeart/2024/3/layout/verticalVisualTextBlock1"/>
    <dgm:cxn modelId="{A9DD3766-9CEC-4E1E-8E7A-43D24EEFFA17}" type="presParOf" srcId="{83A2AFBA-F8D7-4DCF-ADD3-36418C0D6349}" destId="{7CEC7E1C-57EA-47A1-965D-5DDC4BCE3860}" srcOrd="4" destOrd="0" presId="urn:microsoft.com/office/officeart/2024/3/layout/verticalVisualTextBlock1"/>
    <dgm:cxn modelId="{8ED775C5-E7FE-4A69-8A3F-EC88D39C80EA}" type="presParOf" srcId="{7CEC7E1C-57EA-47A1-965D-5DDC4BCE3860}" destId="{87A559A3-1121-47B1-B922-38A7196D100F}" srcOrd="0" destOrd="0" presId="urn:microsoft.com/office/officeart/2024/3/layout/verticalVisualTextBlock1"/>
    <dgm:cxn modelId="{A9DA473C-2E9E-42FF-A124-2F31450FAAF2}" type="presParOf" srcId="{7CEC7E1C-57EA-47A1-965D-5DDC4BCE3860}" destId="{2AB50C4E-EE33-47C0-8E85-F73773A1F001}" srcOrd="1" destOrd="0" presId="urn:microsoft.com/office/officeart/2024/3/layout/verticalVisualTextBlock1"/>
    <dgm:cxn modelId="{43749D02-4111-463C-87F1-FE92D7049598}" type="presParOf" srcId="{7CEC7E1C-57EA-47A1-965D-5DDC4BCE3860}" destId="{275D9BBB-2FCE-4AF2-B493-557D9A827E76}" srcOrd="2" destOrd="0" presId="urn:microsoft.com/office/officeart/2024/3/layout/verticalVisualTextBlock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C97CAC4-2822-4515-BFC0-ECC5ED430054}" type="doc">
      <dgm:prSet loTypeId="urn:microsoft.com/office/officeart/2024/3/layout/hArc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789E476-7F8A-490C-B02C-6FF97D0E0451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pt-BR"/>
            <a:t>Importância do Sistema Circulatório</a:t>
          </a:r>
          <a:endParaRPr lang="en-US"/>
        </a:p>
      </dgm:t>
    </dgm:pt>
    <dgm:pt modelId="{18844663-A19A-42F8-9526-D3C6F277C46A}" type="parTrans" cxnId="{D25E6C47-A8EC-4782-AD4A-7C375870AB5C}">
      <dgm:prSet/>
      <dgm:spPr/>
      <dgm:t>
        <a:bodyPr/>
        <a:lstStyle/>
        <a:p>
          <a:endParaRPr lang="en-US"/>
        </a:p>
      </dgm:t>
    </dgm:pt>
    <dgm:pt modelId="{1C354765-5DD9-4A92-B9EE-104FECC1EF4D}" type="sibTrans" cxnId="{D25E6C47-A8EC-4782-AD4A-7C375870AB5C}">
      <dgm:prSet/>
      <dgm:spPr/>
      <dgm:t>
        <a:bodyPr/>
        <a:lstStyle/>
        <a:p>
          <a:pPr>
            <a:lnSpc>
              <a:spcPct val="100000"/>
            </a:lnSpc>
            <a:defRPr b="1"/>
          </a:pPr>
          <a:endParaRPr lang="en-US"/>
        </a:p>
      </dgm:t>
    </dgm:pt>
    <dgm:pt modelId="{8FF984FA-7E2F-46F4-9DB1-1F86AE54EFDA}">
      <dgm:prSet/>
      <dgm:spPr/>
      <dgm:t>
        <a:bodyPr/>
        <a:lstStyle/>
        <a:p>
          <a:pPr>
            <a:lnSpc>
              <a:spcPct val="100000"/>
            </a:lnSpc>
          </a:pPr>
          <a:r>
            <a:rPr lang="pt-BR"/>
            <a:t>O sistema circulatório é essencial para a distribuição de oxigênio e nutrientes pelo corpo, vital para a saúde.</a:t>
          </a:r>
          <a:endParaRPr lang="en-US"/>
        </a:p>
      </dgm:t>
    </dgm:pt>
    <dgm:pt modelId="{A8F3D59D-3218-41A0-9BA9-A8492E37AB45}" type="parTrans" cxnId="{22BA15E3-ECE5-4966-91BF-EC524E632D66}">
      <dgm:prSet/>
      <dgm:spPr/>
      <dgm:t>
        <a:bodyPr/>
        <a:lstStyle/>
        <a:p>
          <a:endParaRPr lang="en-US"/>
        </a:p>
      </dgm:t>
    </dgm:pt>
    <dgm:pt modelId="{78E773A8-BFE3-4679-95E3-4A804071D727}" type="sibTrans" cxnId="{22BA15E3-ECE5-4966-91BF-EC524E632D66}">
      <dgm:prSet/>
      <dgm:spPr/>
      <dgm:t>
        <a:bodyPr/>
        <a:lstStyle/>
        <a:p>
          <a:endParaRPr lang="en-US"/>
        </a:p>
      </dgm:t>
    </dgm:pt>
    <dgm:pt modelId="{0117FA42-C18E-4CCC-B7D8-DBDAC4897CE7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pt-BR"/>
            <a:t>Prevenção de Doenças</a:t>
          </a:r>
          <a:endParaRPr lang="en-US"/>
        </a:p>
      </dgm:t>
    </dgm:pt>
    <dgm:pt modelId="{8D789B62-455B-4FA6-8D56-6D78C3A670A8}" type="parTrans" cxnId="{100E0AF8-0E8C-4CCA-B30D-FAC33E827972}">
      <dgm:prSet/>
      <dgm:spPr/>
      <dgm:t>
        <a:bodyPr/>
        <a:lstStyle/>
        <a:p>
          <a:endParaRPr lang="en-US"/>
        </a:p>
      </dgm:t>
    </dgm:pt>
    <dgm:pt modelId="{7B9ED27E-7895-4E9F-9040-FABCA47A12A3}" type="sibTrans" cxnId="{100E0AF8-0E8C-4CCA-B30D-FAC33E827972}">
      <dgm:prSet/>
      <dgm:spPr/>
      <dgm:t>
        <a:bodyPr/>
        <a:lstStyle/>
        <a:p>
          <a:pPr>
            <a:lnSpc>
              <a:spcPct val="100000"/>
            </a:lnSpc>
            <a:defRPr b="1"/>
          </a:pPr>
          <a:endParaRPr lang="en-US"/>
        </a:p>
      </dgm:t>
    </dgm:pt>
    <dgm:pt modelId="{CAF06345-3E36-4043-B393-CCAB0453E364}">
      <dgm:prSet/>
      <dgm:spPr/>
      <dgm:t>
        <a:bodyPr/>
        <a:lstStyle/>
        <a:p>
          <a:pPr>
            <a:lnSpc>
              <a:spcPct val="100000"/>
            </a:lnSpc>
          </a:pPr>
          <a:r>
            <a:rPr lang="pt-BR"/>
            <a:t>Com cuidados adequados, é possível prevenir doenças relacionadas ao sistema circulatório, promovendo saúde e bem-estar.</a:t>
          </a:r>
          <a:endParaRPr lang="en-US"/>
        </a:p>
      </dgm:t>
    </dgm:pt>
    <dgm:pt modelId="{D9695EEE-A356-4F15-881E-C668F513D891}" type="parTrans" cxnId="{5949D9D4-9C58-464A-9113-D1270B2B883B}">
      <dgm:prSet/>
      <dgm:spPr/>
      <dgm:t>
        <a:bodyPr/>
        <a:lstStyle/>
        <a:p>
          <a:endParaRPr lang="en-US"/>
        </a:p>
      </dgm:t>
    </dgm:pt>
    <dgm:pt modelId="{98CA3490-DAFA-47CF-97DD-82215A56BC3A}" type="sibTrans" cxnId="{5949D9D4-9C58-464A-9113-D1270B2B883B}">
      <dgm:prSet/>
      <dgm:spPr/>
      <dgm:t>
        <a:bodyPr/>
        <a:lstStyle/>
        <a:p>
          <a:endParaRPr lang="en-US"/>
        </a:p>
      </dgm:t>
    </dgm:pt>
    <dgm:pt modelId="{D4FEE0B8-60E3-442E-B9F7-596DDAD47543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pt-BR"/>
            <a:t>Estilo de Vida Saudável</a:t>
          </a:r>
          <a:endParaRPr lang="en-US"/>
        </a:p>
      </dgm:t>
    </dgm:pt>
    <dgm:pt modelId="{3673ACED-F12A-4E60-9BE2-05859AD7FCFC}" type="parTrans" cxnId="{7EA0512D-E672-4159-B259-083F3A65FEBC}">
      <dgm:prSet/>
      <dgm:spPr/>
      <dgm:t>
        <a:bodyPr/>
        <a:lstStyle/>
        <a:p>
          <a:endParaRPr lang="en-US"/>
        </a:p>
      </dgm:t>
    </dgm:pt>
    <dgm:pt modelId="{9218CAC2-F053-426F-947E-ACCE483B9CFF}" type="sibTrans" cxnId="{7EA0512D-E672-4159-B259-083F3A65FEBC}">
      <dgm:prSet/>
      <dgm:spPr/>
      <dgm:t>
        <a:bodyPr/>
        <a:lstStyle/>
        <a:p>
          <a:endParaRPr lang="en-US"/>
        </a:p>
      </dgm:t>
    </dgm:pt>
    <dgm:pt modelId="{3470A93B-F367-4165-A181-5D4F3C1804A2}">
      <dgm:prSet/>
      <dgm:spPr/>
      <dgm:t>
        <a:bodyPr/>
        <a:lstStyle/>
        <a:p>
          <a:pPr>
            <a:lnSpc>
              <a:spcPct val="100000"/>
            </a:lnSpc>
          </a:pPr>
          <a:r>
            <a:rPr lang="pt-BR"/>
            <a:t>Entender o sistema circulatório ajuda na adoção de hábitos saudáveis, melhorando a qualidade de vida e longevidade.</a:t>
          </a:r>
          <a:endParaRPr lang="en-US"/>
        </a:p>
      </dgm:t>
    </dgm:pt>
    <dgm:pt modelId="{F3D7E1DF-75ED-45EC-83E5-84EBD3135944}" type="parTrans" cxnId="{0D88ADB6-930A-4891-912A-9721E1625499}">
      <dgm:prSet/>
      <dgm:spPr/>
      <dgm:t>
        <a:bodyPr/>
        <a:lstStyle/>
        <a:p>
          <a:endParaRPr lang="en-US"/>
        </a:p>
      </dgm:t>
    </dgm:pt>
    <dgm:pt modelId="{44A8B02B-0714-4DC5-BD43-08C6923374D1}" type="sibTrans" cxnId="{0D88ADB6-930A-4891-912A-9721E1625499}">
      <dgm:prSet/>
      <dgm:spPr/>
      <dgm:t>
        <a:bodyPr/>
        <a:lstStyle/>
        <a:p>
          <a:endParaRPr lang="en-US"/>
        </a:p>
      </dgm:t>
    </dgm:pt>
    <dgm:pt modelId="{2C726281-E442-4F8B-BA2E-47B42EA83697}" type="pres">
      <dgm:prSet presAssocID="{BC97CAC4-2822-4515-BFC0-ECC5ED430054}" presName="Name0" presStyleCnt="0">
        <dgm:presLayoutVars>
          <dgm:dir/>
          <dgm:resizeHandles val="exact"/>
        </dgm:presLayoutVars>
      </dgm:prSet>
      <dgm:spPr/>
    </dgm:pt>
    <dgm:pt modelId="{4C9CEDCA-2953-48A2-9E74-6EE32612FE44}" type="pres">
      <dgm:prSet presAssocID="{1789E476-7F8A-490C-B02C-6FF97D0E0451}" presName="compNode" presStyleCnt="0"/>
      <dgm:spPr/>
    </dgm:pt>
    <dgm:pt modelId="{4F37EED1-601F-45BF-BB40-E89F8F48DFB4}" type="pres">
      <dgm:prSet presAssocID="{1789E476-7F8A-490C-B02C-6FF97D0E0451}" presName="pictRect" presStyleLbl="revTx" presStyleIdx="0" presStyleCnt="6">
        <dgm:presLayoutVars>
          <dgm:chMax val="0"/>
          <dgm:bulletEnabled/>
        </dgm:presLayoutVars>
      </dgm:prSet>
      <dgm:spPr/>
    </dgm:pt>
    <dgm:pt modelId="{B2F36F11-EBB5-4616-8AAA-2933634068EF}" type="pres">
      <dgm:prSet presAssocID="{1789E476-7F8A-490C-B02C-6FF97D0E0451}" presName="textRect" presStyleLbl="revTx" presStyleIdx="1" presStyleCnt="6">
        <dgm:presLayoutVars>
          <dgm:bulletEnabled/>
        </dgm:presLayoutVars>
      </dgm:prSet>
      <dgm:spPr/>
    </dgm:pt>
    <dgm:pt modelId="{EE0693FD-BE89-4A3A-8F80-75B56F6AC06B}" type="pres">
      <dgm:prSet presAssocID="{1C354765-5DD9-4A92-B9EE-104FECC1EF4D}" presName="sibTrans" presStyleLbl="sibTrans2D1" presStyleIdx="0" presStyleCnt="0"/>
      <dgm:spPr/>
    </dgm:pt>
    <dgm:pt modelId="{EB73A492-336B-46EB-B486-9AFD46128D8E}" type="pres">
      <dgm:prSet presAssocID="{0117FA42-C18E-4CCC-B7D8-DBDAC4897CE7}" presName="compNode" presStyleCnt="0"/>
      <dgm:spPr/>
    </dgm:pt>
    <dgm:pt modelId="{31E8C505-A493-4C20-947E-A058FF3CBC57}" type="pres">
      <dgm:prSet presAssocID="{0117FA42-C18E-4CCC-B7D8-DBDAC4897CE7}" presName="pictRect" presStyleLbl="revTx" presStyleIdx="2" presStyleCnt="6">
        <dgm:presLayoutVars>
          <dgm:chMax val="0"/>
          <dgm:bulletEnabled/>
        </dgm:presLayoutVars>
      </dgm:prSet>
      <dgm:spPr/>
    </dgm:pt>
    <dgm:pt modelId="{428A368C-40A1-4627-98DD-E00A6F092660}" type="pres">
      <dgm:prSet presAssocID="{0117FA42-C18E-4CCC-B7D8-DBDAC4897CE7}" presName="textRect" presStyleLbl="revTx" presStyleIdx="3" presStyleCnt="6">
        <dgm:presLayoutVars>
          <dgm:bulletEnabled/>
        </dgm:presLayoutVars>
      </dgm:prSet>
      <dgm:spPr/>
    </dgm:pt>
    <dgm:pt modelId="{7458483D-6044-4BDC-96F2-ADA99375B905}" type="pres">
      <dgm:prSet presAssocID="{7B9ED27E-7895-4E9F-9040-FABCA47A12A3}" presName="sibTrans" presStyleLbl="sibTrans2D1" presStyleIdx="0" presStyleCnt="0"/>
      <dgm:spPr/>
    </dgm:pt>
    <dgm:pt modelId="{10320512-DC44-4BCF-9B9D-C1122E2B744E}" type="pres">
      <dgm:prSet presAssocID="{D4FEE0B8-60E3-442E-B9F7-596DDAD47543}" presName="compNode" presStyleCnt="0"/>
      <dgm:spPr/>
    </dgm:pt>
    <dgm:pt modelId="{89BB652C-71DB-466C-B171-1777FAD8B263}" type="pres">
      <dgm:prSet presAssocID="{D4FEE0B8-60E3-442E-B9F7-596DDAD47543}" presName="pictRect" presStyleLbl="revTx" presStyleIdx="4" presStyleCnt="6">
        <dgm:presLayoutVars>
          <dgm:chMax val="0"/>
          <dgm:bulletEnabled/>
        </dgm:presLayoutVars>
      </dgm:prSet>
      <dgm:spPr/>
    </dgm:pt>
    <dgm:pt modelId="{6EBB2330-4808-48D1-8A4D-8C2343079D43}" type="pres">
      <dgm:prSet presAssocID="{D4FEE0B8-60E3-442E-B9F7-596DDAD47543}" presName="textRect" presStyleLbl="revTx" presStyleIdx="5" presStyleCnt="6">
        <dgm:presLayoutVars>
          <dgm:bulletEnabled/>
        </dgm:presLayoutVars>
      </dgm:prSet>
      <dgm:spPr/>
    </dgm:pt>
  </dgm:ptLst>
  <dgm:cxnLst>
    <dgm:cxn modelId="{2B833222-6B16-44CA-9E96-77337B44D6E8}" type="presOf" srcId="{1789E476-7F8A-490C-B02C-6FF97D0E0451}" destId="{4F37EED1-601F-45BF-BB40-E89F8F48DFB4}" srcOrd="0" destOrd="0" presId="urn:microsoft.com/office/officeart/2024/3/layout/hArchList1"/>
    <dgm:cxn modelId="{7EA0512D-E672-4159-B259-083F3A65FEBC}" srcId="{BC97CAC4-2822-4515-BFC0-ECC5ED430054}" destId="{D4FEE0B8-60E3-442E-B9F7-596DDAD47543}" srcOrd="2" destOrd="0" parTransId="{3673ACED-F12A-4E60-9BE2-05859AD7FCFC}" sibTransId="{9218CAC2-F053-426F-947E-ACCE483B9CFF}"/>
    <dgm:cxn modelId="{D25E6C47-A8EC-4782-AD4A-7C375870AB5C}" srcId="{BC97CAC4-2822-4515-BFC0-ECC5ED430054}" destId="{1789E476-7F8A-490C-B02C-6FF97D0E0451}" srcOrd="0" destOrd="0" parTransId="{18844663-A19A-42F8-9526-D3C6F277C46A}" sibTransId="{1C354765-5DD9-4A92-B9EE-104FECC1EF4D}"/>
    <dgm:cxn modelId="{3F45B08E-26F8-4FB5-82BF-FCA5353A01A4}" type="presOf" srcId="{BC97CAC4-2822-4515-BFC0-ECC5ED430054}" destId="{2C726281-E442-4F8B-BA2E-47B42EA83697}" srcOrd="0" destOrd="0" presId="urn:microsoft.com/office/officeart/2024/3/layout/hArchList1"/>
    <dgm:cxn modelId="{0D88ADB6-930A-4891-912A-9721E1625499}" srcId="{D4FEE0B8-60E3-442E-B9F7-596DDAD47543}" destId="{3470A93B-F367-4165-A181-5D4F3C1804A2}" srcOrd="0" destOrd="0" parTransId="{F3D7E1DF-75ED-45EC-83E5-84EBD3135944}" sibTransId="{44A8B02B-0714-4DC5-BD43-08C6923374D1}"/>
    <dgm:cxn modelId="{D69F54BB-63F8-4531-B45E-9F4A0BDBD015}" type="presOf" srcId="{0117FA42-C18E-4CCC-B7D8-DBDAC4897CE7}" destId="{31E8C505-A493-4C20-947E-A058FF3CBC57}" srcOrd="0" destOrd="0" presId="urn:microsoft.com/office/officeart/2024/3/layout/hArchList1"/>
    <dgm:cxn modelId="{979CE9C1-813D-43E1-80B0-E3C3C702AB2E}" type="presOf" srcId="{3470A93B-F367-4165-A181-5D4F3C1804A2}" destId="{6EBB2330-4808-48D1-8A4D-8C2343079D43}" srcOrd="0" destOrd="0" presId="urn:microsoft.com/office/officeart/2024/3/layout/hArchList1"/>
    <dgm:cxn modelId="{25CE1BCA-B2EE-4113-99B8-9CCA1B3675BD}" type="presOf" srcId="{7B9ED27E-7895-4E9F-9040-FABCA47A12A3}" destId="{7458483D-6044-4BDC-96F2-ADA99375B905}" srcOrd="0" destOrd="0" presId="urn:microsoft.com/office/officeart/2024/3/layout/hArchList1"/>
    <dgm:cxn modelId="{FA6544D3-A9BA-44B5-A892-7CE764EAAF1A}" type="presOf" srcId="{8FF984FA-7E2F-46F4-9DB1-1F86AE54EFDA}" destId="{B2F36F11-EBB5-4616-8AAA-2933634068EF}" srcOrd="0" destOrd="0" presId="urn:microsoft.com/office/officeart/2024/3/layout/hArchList1"/>
    <dgm:cxn modelId="{5949D9D4-9C58-464A-9113-D1270B2B883B}" srcId="{0117FA42-C18E-4CCC-B7D8-DBDAC4897CE7}" destId="{CAF06345-3E36-4043-B393-CCAB0453E364}" srcOrd="0" destOrd="0" parTransId="{D9695EEE-A356-4F15-881E-C668F513D891}" sibTransId="{98CA3490-DAFA-47CF-97DD-82215A56BC3A}"/>
    <dgm:cxn modelId="{22BA15E3-ECE5-4966-91BF-EC524E632D66}" srcId="{1789E476-7F8A-490C-B02C-6FF97D0E0451}" destId="{8FF984FA-7E2F-46F4-9DB1-1F86AE54EFDA}" srcOrd="0" destOrd="0" parTransId="{A8F3D59D-3218-41A0-9BA9-A8492E37AB45}" sibTransId="{78E773A8-BFE3-4679-95E3-4A804071D727}"/>
    <dgm:cxn modelId="{2FCC41E7-898C-481A-AC8B-698B433173C2}" type="presOf" srcId="{1C354765-5DD9-4A92-B9EE-104FECC1EF4D}" destId="{EE0693FD-BE89-4A3A-8F80-75B56F6AC06B}" srcOrd="0" destOrd="0" presId="urn:microsoft.com/office/officeart/2024/3/layout/hArchList1"/>
    <dgm:cxn modelId="{D726B2E8-CFC0-4EA6-B802-70C549D45DD5}" type="presOf" srcId="{CAF06345-3E36-4043-B393-CCAB0453E364}" destId="{428A368C-40A1-4627-98DD-E00A6F092660}" srcOrd="0" destOrd="0" presId="urn:microsoft.com/office/officeart/2024/3/layout/hArchList1"/>
    <dgm:cxn modelId="{100E0AF8-0E8C-4CCA-B30D-FAC33E827972}" srcId="{BC97CAC4-2822-4515-BFC0-ECC5ED430054}" destId="{0117FA42-C18E-4CCC-B7D8-DBDAC4897CE7}" srcOrd="1" destOrd="0" parTransId="{8D789B62-455B-4FA6-8D56-6D78C3A670A8}" sibTransId="{7B9ED27E-7895-4E9F-9040-FABCA47A12A3}"/>
    <dgm:cxn modelId="{AC6DF8F9-4843-456C-9302-FC50D9ABA9DE}" type="presOf" srcId="{D4FEE0B8-60E3-442E-B9F7-596DDAD47543}" destId="{89BB652C-71DB-466C-B171-1777FAD8B263}" srcOrd="0" destOrd="0" presId="urn:microsoft.com/office/officeart/2024/3/layout/hArchList1"/>
    <dgm:cxn modelId="{6ADD1089-50E4-44EC-9C0D-0F2C6FB52897}" type="presParOf" srcId="{2C726281-E442-4F8B-BA2E-47B42EA83697}" destId="{4C9CEDCA-2953-48A2-9E74-6EE32612FE44}" srcOrd="0" destOrd="0" presId="urn:microsoft.com/office/officeart/2024/3/layout/hArchList1"/>
    <dgm:cxn modelId="{8CF53862-55EF-4D90-8C40-DB483EF5974E}" type="presParOf" srcId="{4C9CEDCA-2953-48A2-9E74-6EE32612FE44}" destId="{4F37EED1-601F-45BF-BB40-E89F8F48DFB4}" srcOrd="0" destOrd="0" presId="urn:microsoft.com/office/officeart/2024/3/layout/hArchList1"/>
    <dgm:cxn modelId="{7B87A466-2775-45FB-BEA0-ED4A878C6C81}" type="presParOf" srcId="{4C9CEDCA-2953-48A2-9E74-6EE32612FE44}" destId="{B2F36F11-EBB5-4616-8AAA-2933634068EF}" srcOrd="1" destOrd="0" presId="urn:microsoft.com/office/officeart/2024/3/layout/hArchList1"/>
    <dgm:cxn modelId="{E52D8F71-4DE8-42C2-A8F9-E8144FDA74AD}" type="presParOf" srcId="{2C726281-E442-4F8B-BA2E-47B42EA83697}" destId="{EE0693FD-BE89-4A3A-8F80-75B56F6AC06B}" srcOrd="1" destOrd="0" presId="urn:microsoft.com/office/officeart/2024/3/layout/hArchList1"/>
    <dgm:cxn modelId="{4E622234-93F3-41A4-9472-980BDC33884F}" type="presParOf" srcId="{2C726281-E442-4F8B-BA2E-47B42EA83697}" destId="{EB73A492-336B-46EB-B486-9AFD46128D8E}" srcOrd="2" destOrd="0" presId="urn:microsoft.com/office/officeart/2024/3/layout/hArchList1"/>
    <dgm:cxn modelId="{7F8B3D52-3D97-41BC-9914-ACCC870476F8}" type="presParOf" srcId="{EB73A492-336B-46EB-B486-9AFD46128D8E}" destId="{31E8C505-A493-4C20-947E-A058FF3CBC57}" srcOrd="0" destOrd="0" presId="urn:microsoft.com/office/officeart/2024/3/layout/hArchList1"/>
    <dgm:cxn modelId="{6D4DA0BE-50D2-4F3A-AD0F-0CA31CC4DFB1}" type="presParOf" srcId="{EB73A492-336B-46EB-B486-9AFD46128D8E}" destId="{428A368C-40A1-4627-98DD-E00A6F092660}" srcOrd="1" destOrd="0" presId="urn:microsoft.com/office/officeart/2024/3/layout/hArchList1"/>
    <dgm:cxn modelId="{3B5BC660-7C18-4C7F-BF48-972009F030B8}" type="presParOf" srcId="{2C726281-E442-4F8B-BA2E-47B42EA83697}" destId="{7458483D-6044-4BDC-96F2-ADA99375B905}" srcOrd="3" destOrd="0" presId="urn:microsoft.com/office/officeart/2024/3/layout/hArchList1"/>
    <dgm:cxn modelId="{4206E68E-3B25-423D-80A5-11FA701FDA50}" type="presParOf" srcId="{2C726281-E442-4F8B-BA2E-47B42EA83697}" destId="{10320512-DC44-4BCF-9B9D-C1122E2B744E}" srcOrd="4" destOrd="0" presId="urn:microsoft.com/office/officeart/2024/3/layout/hArchList1"/>
    <dgm:cxn modelId="{6D99682E-6C33-4770-975D-EC163DEE75CB}" type="presParOf" srcId="{10320512-DC44-4BCF-9B9D-C1122E2B744E}" destId="{89BB652C-71DB-466C-B171-1777FAD8B263}" srcOrd="0" destOrd="0" presId="urn:microsoft.com/office/officeart/2024/3/layout/hArchList1"/>
    <dgm:cxn modelId="{E02AAD9C-0690-48D9-8337-06A8E340E39D}" type="presParOf" srcId="{10320512-DC44-4BCF-9B9D-C1122E2B744E}" destId="{6EBB2330-4808-48D1-8A4D-8C2343079D43}" srcOrd="1" destOrd="0" presId="urn:microsoft.com/office/officeart/2024/3/layout/hArc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723118-3B09-4DBD-B8BD-33C44EA38E0F}">
      <dsp:nvSpPr>
        <dsp:cNvPr id="0" name=""/>
        <dsp:cNvSpPr/>
      </dsp:nvSpPr>
      <dsp:spPr>
        <a:xfrm>
          <a:off x="0" y="0"/>
          <a:ext cx="1681599" cy="168159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5" r="17623" b="-2"/>
          <a:stretch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B6BD239-10E2-4C19-9154-D11B74448A36}">
      <dsp:nvSpPr>
        <dsp:cNvPr id="0" name=""/>
        <dsp:cNvSpPr/>
      </dsp:nvSpPr>
      <dsp:spPr>
        <a:xfrm>
          <a:off x="1861599" y="0"/>
          <a:ext cx="5167674" cy="3461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2860" rIns="22860" bIns="2286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pt-BR" sz="1800" kern="1200"/>
            <a:t>Sintomas Comuns</a:t>
          </a:r>
        </a:p>
      </dsp:txBody>
      <dsp:txXfrm>
        <a:off x="1861599" y="0"/>
        <a:ext cx="5167674" cy="346182"/>
      </dsp:txXfrm>
    </dsp:sp>
    <dsp:sp modelId="{88E8AF28-77B5-4A09-963E-571028801CCA}">
      <dsp:nvSpPr>
        <dsp:cNvPr id="0" name=""/>
        <dsp:cNvSpPr/>
      </dsp:nvSpPr>
      <dsp:spPr>
        <a:xfrm>
          <a:off x="1861599" y="346182"/>
          <a:ext cx="5167674" cy="13354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7780" rIns="17780" bIns="1778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/>
            <a:t>Os sintomas de doenças do sistema circulatório incluem dor no peito, falta de ar e fadiga, que devem ser monitorados.</a:t>
          </a:r>
        </a:p>
      </dsp:txBody>
      <dsp:txXfrm>
        <a:off x="1861599" y="346182"/>
        <a:ext cx="5167674" cy="1335417"/>
      </dsp:txXfrm>
    </dsp:sp>
    <dsp:sp modelId="{E2E939A6-F16F-4F68-9CF5-F3DA4CBE7809}">
      <dsp:nvSpPr>
        <dsp:cNvPr id="0" name=""/>
        <dsp:cNvSpPr/>
      </dsp:nvSpPr>
      <dsp:spPr>
        <a:xfrm>
          <a:off x="0" y="1816127"/>
          <a:ext cx="1681599" cy="1681599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1" r="28248" b="-2"/>
          <a:stretch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F15D4F7-42D0-40B2-9666-9F75CCA4A2D2}">
      <dsp:nvSpPr>
        <dsp:cNvPr id="0" name=""/>
        <dsp:cNvSpPr/>
      </dsp:nvSpPr>
      <dsp:spPr>
        <a:xfrm>
          <a:off x="1861599" y="1816127"/>
          <a:ext cx="5167674" cy="3461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2860" rIns="22860" bIns="2286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pt-BR" sz="1800" kern="1200"/>
            <a:t>Importância do Diagnóstico Precoce</a:t>
          </a:r>
        </a:p>
      </dsp:txBody>
      <dsp:txXfrm>
        <a:off x="1861599" y="1816127"/>
        <a:ext cx="5167674" cy="346182"/>
      </dsp:txXfrm>
    </dsp:sp>
    <dsp:sp modelId="{F7CEF19A-0B6F-4FAA-B250-8F24E3B0A9D0}">
      <dsp:nvSpPr>
        <dsp:cNvPr id="0" name=""/>
        <dsp:cNvSpPr/>
      </dsp:nvSpPr>
      <dsp:spPr>
        <a:xfrm>
          <a:off x="1861599" y="2162310"/>
          <a:ext cx="5167674" cy="13354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7780" rIns="17780" bIns="1778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/>
            <a:t>O diagnóstico precoce é crucial para o tratamento eficaz de doenças circulatórias, melhorando as chances de recuperação.</a:t>
          </a:r>
        </a:p>
      </dsp:txBody>
      <dsp:txXfrm>
        <a:off x="1861599" y="2162310"/>
        <a:ext cx="5167674" cy="1335417"/>
      </dsp:txXfrm>
    </dsp:sp>
    <dsp:sp modelId="{87A559A3-1121-47B1-B922-38A7196D100F}">
      <dsp:nvSpPr>
        <dsp:cNvPr id="0" name=""/>
        <dsp:cNvSpPr/>
      </dsp:nvSpPr>
      <dsp:spPr>
        <a:xfrm>
          <a:off x="0" y="3632255"/>
          <a:ext cx="1681599" cy="168159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73" r="12476" b="-2"/>
          <a:stretch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AB50C4E-EE33-47C0-8E85-F73773A1F001}">
      <dsp:nvSpPr>
        <dsp:cNvPr id="0" name=""/>
        <dsp:cNvSpPr/>
      </dsp:nvSpPr>
      <dsp:spPr>
        <a:xfrm>
          <a:off x="1861599" y="3632255"/>
          <a:ext cx="5167674" cy="3461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2860" rIns="22860" bIns="2286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pt-BR" sz="1800" kern="1200"/>
            <a:t>Tipos de Exames</a:t>
          </a:r>
        </a:p>
      </dsp:txBody>
      <dsp:txXfrm>
        <a:off x="1861599" y="3632255"/>
        <a:ext cx="5167674" cy="346182"/>
      </dsp:txXfrm>
    </dsp:sp>
    <dsp:sp modelId="{275D9BBB-2FCE-4AF2-B493-557D9A827E76}">
      <dsp:nvSpPr>
        <dsp:cNvPr id="0" name=""/>
        <dsp:cNvSpPr/>
      </dsp:nvSpPr>
      <dsp:spPr>
        <a:xfrm>
          <a:off x="1861599" y="3978438"/>
          <a:ext cx="5167674" cy="13354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7780" rIns="17780" bIns="1778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/>
            <a:t>O diagnóstico pode envolver exames físicos, eletrocardiogramas e outros testes para avaliar a saúde cardiovascular.</a:t>
          </a:r>
        </a:p>
      </dsp:txBody>
      <dsp:txXfrm>
        <a:off x="1861599" y="3978438"/>
        <a:ext cx="5167674" cy="133541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37EED1-601F-45BF-BB40-E89F8F48DFB4}">
      <dsp:nvSpPr>
        <dsp:cNvPr id="0" name=""/>
        <dsp:cNvSpPr/>
      </dsp:nvSpPr>
      <dsp:spPr>
        <a:xfrm>
          <a:off x="0" y="0"/>
          <a:ext cx="3377565" cy="5950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22860" rIns="22860" bIns="2286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pt-BR" sz="1800" kern="1200"/>
            <a:t>Importância do Sistema Circulatório</a:t>
          </a:r>
          <a:endParaRPr lang="en-US" sz="1800" kern="1200"/>
        </a:p>
      </dsp:txBody>
      <dsp:txXfrm>
        <a:off x="0" y="0"/>
        <a:ext cx="3377565" cy="595074"/>
      </dsp:txXfrm>
    </dsp:sp>
    <dsp:sp modelId="{B2F36F11-EBB5-4616-8AAA-2933634068EF}">
      <dsp:nvSpPr>
        <dsp:cNvPr id="0" name=""/>
        <dsp:cNvSpPr/>
      </dsp:nvSpPr>
      <dsp:spPr>
        <a:xfrm>
          <a:off x="0" y="595074"/>
          <a:ext cx="3377565" cy="18928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7780" rIns="17780" bIns="1778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/>
            <a:t>O sistema circulatório é essencial para a distribuição de oxigênio e nutrientes pelo corpo, vital para a saúde.</a:t>
          </a:r>
          <a:endParaRPr lang="en-US" sz="1400" kern="1200"/>
        </a:p>
      </dsp:txBody>
      <dsp:txXfrm>
        <a:off x="0" y="595074"/>
        <a:ext cx="3377565" cy="1892815"/>
      </dsp:txXfrm>
    </dsp:sp>
    <dsp:sp modelId="{31E8C505-A493-4C20-947E-A058FF3CBC57}">
      <dsp:nvSpPr>
        <dsp:cNvPr id="0" name=""/>
        <dsp:cNvSpPr/>
      </dsp:nvSpPr>
      <dsp:spPr>
        <a:xfrm>
          <a:off x="3715321" y="0"/>
          <a:ext cx="3377565" cy="5950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22860" rIns="22860" bIns="2286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pt-BR" sz="1800" kern="1200"/>
            <a:t>Prevenção de Doenças</a:t>
          </a:r>
          <a:endParaRPr lang="en-US" sz="1800" kern="1200"/>
        </a:p>
      </dsp:txBody>
      <dsp:txXfrm>
        <a:off x="3715321" y="0"/>
        <a:ext cx="3377565" cy="595074"/>
      </dsp:txXfrm>
    </dsp:sp>
    <dsp:sp modelId="{428A368C-40A1-4627-98DD-E00A6F092660}">
      <dsp:nvSpPr>
        <dsp:cNvPr id="0" name=""/>
        <dsp:cNvSpPr/>
      </dsp:nvSpPr>
      <dsp:spPr>
        <a:xfrm>
          <a:off x="3715321" y="595074"/>
          <a:ext cx="3377565" cy="18928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7780" rIns="17780" bIns="1778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/>
            <a:t>Com cuidados adequados, é possível prevenir doenças relacionadas ao sistema circulatório, promovendo saúde e bem-estar.</a:t>
          </a:r>
          <a:endParaRPr lang="en-US" sz="1400" kern="1200"/>
        </a:p>
      </dsp:txBody>
      <dsp:txXfrm>
        <a:off x="3715321" y="595074"/>
        <a:ext cx="3377565" cy="1892815"/>
      </dsp:txXfrm>
    </dsp:sp>
    <dsp:sp modelId="{89BB652C-71DB-466C-B171-1777FAD8B263}">
      <dsp:nvSpPr>
        <dsp:cNvPr id="0" name=""/>
        <dsp:cNvSpPr/>
      </dsp:nvSpPr>
      <dsp:spPr>
        <a:xfrm>
          <a:off x="7430643" y="0"/>
          <a:ext cx="3377565" cy="5950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22860" rIns="22860" bIns="2286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pt-BR" sz="1800" kern="1200"/>
            <a:t>Estilo de Vida Saudável</a:t>
          </a:r>
          <a:endParaRPr lang="en-US" sz="1800" kern="1200"/>
        </a:p>
      </dsp:txBody>
      <dsp:txXfrm>
        <a:off x="7430643" y="0"/>
        <a:ext cx="3377565" cy="595074"/>
      </dsp:txXfrm>
    </dsp:sp>
    <dsp:sp modelId="{6EBB2330-4808-48D1-8A4D-8C2343079D43}">
      <dsp:nvSpPr>
        <dsp:cNvPr id="0" name=""/>
        <dsp:cNvSpPr/>
      </dsp:nvSpPr>
      <dsp:spPr>
        <a:xfrm>
          <a:off x="7430643" y="595074"/>
          <a:ext cx="3377565" cy="18928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7780" rIns="17780" bIns="1778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/>
            <a:t>Entender o sistema circulatório ajuda na adoção de hábitos saudáveis, melhorando a qualidade de vida e longevidade.</a:t>
          </a:r>
          <a:endParaRPr lang="en-US" sz="1400" kern="1200"/>
        </a:p>
      </dsp:txBody>
      <dsp:txXfrm>
        <a:off x="7430643" y="595074"/>
        <a:ext cx="3377565" cy="18928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24/3/layout/verticalVisualTextBlock1">
  <dgm:title val="Vertical Visual Text Blocks"/>
  <dgm:desc val="Pictures with short bits of text with formatted headers. Use as an easier-to-read alternative to a bulleted list."/>
  <dgm:catLst>
    <dgm:cat type="picture" pri="1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Root">
    <dgm:varLst>
      <dgm:dir/>
      <dgm:resizeHandles val="exact"/>
    </dgm:varLst>
    <dgm:choose name="BasedOnLanguageDirection">
      <dgm:if name="LeftToRight" func="var" arg="dir" op="equ" val="norm">
        <dgm:alg type="lin">
          <dgm:param type="linDir" val="fromT"/>
          <dgm:param type="vertAlign" val="t"/>
          <dgm:param type="horzAlign" val="l"/>
        </dgm:alg>
      </dgm:if>
      <dgm:else name="RightToLeft">
        <dgm:alg type="lin">
          <dgm:param type="linDir" val="fromT"/>
          <dgm:param type="vertAlign" val="t"/>
          <dgm:param type="horzAlign" val="r"/>
        </dgm:alg>
      </dgm:else>
    </dgm:choose>
    <dgm:presOf/>
    <dgm:constrLst>
      <dgm:constr type="primFontSz" for="des" forName="Subtitle" op="equ" val="18"/>
      <dgm:constr type="primFontSz" for="des" forName="Description" refType="primFontSz" refFor="des" refForName="Subtitle" op="equ" fact="0.77"/>
      <dgm:constr type="w" for="ch" forName="Composite" refType="w"/>
      <dgm:constr type="h" for="ch" forName="Composite" refType="h"/>
      <dgm:constr type="h" for="ch" forName="sibTrans" refType="h" refFor="ch" refForName="Composite" fact="0.08"/>
      <dgm:constr type="sp" refType="w" refFor="ch" refForName="Composite" op="equ" fact="0.1"/>
    </dgm:constrLst>
    <dgm:ruleLst/>
    <dgm:forEach name="DirectChildrenOfRoot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Picture" refType="w" fact="0.335"/>
          <dgm:constr type="h" for="ch" forName="Picture" refType="w" refFor="ch" refForName="Picture" op="equ"/>
          <dgm:constr type="h" for="ch" forName="Picture" refType="h" op="lte"/>
          <dgm:constr type="l" for="ch" forName="Subtitle" refType="r" refFor="ch" refForName="Picture"/>
          <dgm:constr type="lOff" for="ch" forName="Subtitle" val="5"/>
          <dgm:constr type="h" for="ch" forName="Subtitle" refType="h" fact="0.1"/>
          <dgm:constr type="t" for="ch" forName="Description" refType="b" refFor="ch" refForName="Subtitle"/>
          <dgm:constr type="l" for="ch" forName="Description" refType="r" refFor="ch" refForName="Picture"/>
          <dgm:constr type="lOff" for="ch" forName="Description" val="5"/>
        </dgm:constrLst>
        <dgm:ruleLst/>
        <dgm:layoutNode name="Picture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ubtitle" styleLbl="revTx">
          <dgm:varLst>
            <dgm:chMax val="0"/>
            <dgm:bulletEnabled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hoose name="SubtitleConstraintsBasedOnLanguageDirection">
            <dgm:if name="SubtitleIsLeftToRight" func="var" arg="dir" op="equ" val="norm">
              <dgm:constrLst>
                <dgm:constr type="h" refType="w" op="lte" fact="0.4"/>
                <dgm:constr type="lMarg"/>
                <dgm:constr type="rMarg" refType="primFontSz" fact="0.1"/>
                <dgm:constr type="tMarg" refType="primFontSz" fact="0.1"/>
                <dgm:constr type="bMarg" refType="primFontSz" fact="0.1"/>
              </dgm:constrLst>
            </dgm:if>
            <dgm:else name="SubtitleIsRightToLeft">
              <dgm:constrLst>
                <dgm:constr type="h" refType="w" op="lte" fact="0.4"/>
                <dgm:constr type="rMarg"/>
                <dgm:constr type="lMarg" refType="primFontSz" fact="0.1"/>
                <dgm:constr type="tMarg" refType="primFontSz" fact="0.1"/>
                <dgm:constr type="bMarg" refType="primFontSz" fact="0.1"/>
              </dgm:constrLst>
            </dgm:else>
          </dgm:choose>
          <dgm:ruleLst>
            <dgm:rule type="h" val="INF" fact="NaN" max="NaN"/>
            <dgm:rule type="primFontSz" val="5" fact="NaN" max="NaN"/>
          </dgm:ruleLst>
        </dgm:layoutNode>
        <dgm:layoutNode name="Description" styleLbl="revTx">
          <dgm:varLst>
            <dgm:bulletEnabled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hoose name="DescriptionConstraintsBasedOnLanguageDirection">
            <dgm:if name="DescriptionIsLeftToRight" func="var" arg="dir" op="equ" val="norm">
              <dgm:constrLst>
                <dgm:constr type="lMarg"/>
                <dgm:constr type="rMarg" refType="primFontSz" fact="0.1"/>
                <dgm:constr type="tMarg" refType="primFontSz" fact="0.1"/>
                <dgm:constr type="bMarg" refType="primFontSz" fact="0.1"/>
              </dgm:constrLst>
            </dgm:if>
            <dgm:else name="DescriptionIsRightToLeft">
              <dgm:constrLst>
                <dgm:constr type="lMarg" refType="primFontSz" fact="0.1"/>
                <dgm:constr type="rMarg"/>
                <dgm:constr type="tMarg" refType="primFontSz" fact="0.1"/>
                <dgm:constr type="bMarg" refType="primFontSz" fact="0.1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24/3/layout/hArchList1">
  <dgm:title val="Horizontal Text Blocks"/>
  <dgm:desc val="Short bits of text with formatted headers. Use as an easier-to-read alternative to a bulleted list."/>
  <dgm:catLst>
    <dgm:cat type="list" pri="100"/>
    <dgm:cat type="timeline" pri="500"/>
    <dgm:cat type="process" pri="6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vertAlign" val="t"/>
          <dgm:param type="horzAlign" val="l"/>
        </dgm:alg>
      </dgm:if>
      <dgm:else name="Name3">
        <dgm:alg type="lin">
          <dgm:param type="vertAlign" val="t"/>
          <dgm:param type="horzAlign" val="r"/>
        </dgm:alg>
      </dgm:else>
    </dgm:choose>
    <dgm:presOf/>
    <dgm:constrLst>
      <dgm:constr type="primFontSz" for="des" forName="pictRect" op="equ" val="18"/>
      <dgm:constr type="primFontSz" for="des" forName="textRect" refType="primFontSz" refFor="des" refForName="pictRect" op="equ" fact="0.77"/>
      <dgm:constr type="w" for="ch" forName="compNode" refType="w"/>
      <dgm:constr type="h" for="ch" forName="compNode" refType="h"/>
      <dgm:constr type="h" for="des" forName="pictRect" op="equ"/>
      <dgm:constr type="h" for="des" forName="pictRect" refType="primFontSz" refFor="des" refForName="pictRect" fact="3"/>
      <dgm:constr type="w" for="ch" ptType="sibTrans" refType="w" refFor="ch" refForName="compNode" op="equ" fact="0.1"/>
      <dgm:constr type="sp" refType="w" refFor="ch" refForName="compNode" op="equ" fact="0.1"/>
    </dgm:constrLst>
    <dgm:ruleLst/>
    <dgm:forEach name="Name4" axis="ch" ptType="node" cnt="20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h" for="ch" forName="pictRect" refType="h" fact="0.1"/>
          <dgm:constr type="l" for="ch" forName="pictRect"/>
          <dgm:constr type="t" for="ch" forName="pictRect"/>
          <dgm:constr type="l" for="ch" forName="textRect"/>
          <dgm:constr type="t" for="ch" forName="textRect" refType="b" refFor="ch" refForName="pictRect"/>
        </dgm:constrLst>
        <dgm:ruleLst/>
        <dgm:layoutNode name="pictRect" styleLbl="revTx">
          <dgm:varLst>
            <dgm:chMax val="0"/>
            <dgm:bulletEnabled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hoose name="choosePictRectConstraints">
            <dgm:if name="ifPictRectConstraints" func="var" arg="dir" op="equ" val="norm">
              <dgm:constrLst>
                <dgm:constr type="h" refType="w" op="lte" fact="0.4"/>
                <dgm:constr type="lMarg" val="10.8"/>
                <dgm:constr type="rMarg" refType="primFontSz" fact="0.1"/>
                <dgm:constr type="tMarg" refType="primFontSz" fact="0.1"/>
                <dgm:constr type="bMarg" refType="primFontSz" fact="0.1"/>
              </dgm:constrLst>
            </dgm:if>
            <dgm:else name="elsePictRectConstraints">
              <dgm:constrLst>
                <dgm:constr type="lMarg" refType="primFontSz" fact="0.1"/>
                <dgm:constr type="rMarg" val="10.8"/>
                <dgm:constr type="tMarg" refType="primFontSz" fact="0.1"/>
                <dgm:constr type="bMarg" refType="primFontSz" fact="0.1"/>
              </dgm:constrLst>
            </dgm:else>
          </dgm:choose>
          <dgm:ruleLst>
            <dgm:rule type="h" val="INF" fact="NaN" max="NaN"/>
            <dgm:rule type="primFontSz" val="5" fact="NaN" max="NaN"/>
          </dgm:ruleLst>
        </dgm:layoutNode>
        <dgm:layoutNode name="textRect" styleLbl="revTx">
          <dgm:varLst>
            <dgm:bulletEnabled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hoose name="chooseTextRectConstraints">
            <dgm:if name="ifTextRectConstraints" func="var" arg="dir" op="equ" val="norm">
              <dgm:constrLst>
                <dgm:constr type="lMarg" val="10.8"/>
                <dgm:constr type="rMarg" refType="primFontSz" fact="0.1"/>
                <dgm:constr type="tMarg" refType="primFontSz" fact="0.1"/>
                <dgm:constr type="bMarg" refType="primFontSz" fact="0.1"/>
              </dgm:constrLst>
            </dgm:if>
            <dgm:else name="elseTextRectConstraints">
              <dgm:constrLst>
                <dgm:constr type="lMarg" refType="primFontSz" fact="0.1"/>
                <dgm:constr type="rMarg" val="10.8"/>
                <dgm:constr type="tMarg" refType="primFontSz" fact="0.1"/>
                <dgm:constr type="bMarg" refType="primFontSz" fact="0.1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5173A5-11DA-4A6D-82A9-75AD68B4FC50}" type="datetimeFigureOut">
              <a:rPr lang="pt-BR" smtClean="0"/>
              <a:t>14/06/2025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F185B0-BED6-4A05-8A14-7C57078C925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08625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Os conteúdos gerados pela IA podem estar incorretos.
---
O sistema circulatório humano é fundamental para a manutenção da vida, responsável pelo transporte de oxigênio, nutrientes e resíduos. Nesta apresentação, exploraremos sua estrutura, funções essenciais, circulação pulmonar e sistêmica, além de discutir a saúde do sistema circulatório e o impacto do estilo de vida.
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9DB296-457A-4A1D-AAE9-31E670B73A8C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187231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Nesta apresentação, abordaremos primeiro a estrutura do sistema circulatório, incluindo os componentes principais como o coração e os vasos sanguíneos. Em seguida, discutiremos as funções cruciais desse sistema, seguidas por uma análise da circulação pulmonar e sistêmica. Por fim, falaremos sobre doenças circulatórias, sintomas, prevenção e a influência do estilo de vida na saúde circulatória.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9DB296-457A-4A1D-AAE9-31E670B73A8C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74883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O sistema circulatório é composto por vários componentes interconectados que trabalham juntos para garantir o transporte eficiente de sangue pelo corpo. Vamos examinar os principais componentes e a anatomia do coração, além dos diferentes tipos de vasos sanguíneos.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9DB296-457A-4A1D-AAE9-31E670B73A8C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66005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O coração é o órgão central do sistema circulatório, bombeando sangue através de uma vasta rede de vasos sanguíneos. Os vasos sanguíneos incluem artérias, veias e capilares, e o sangue é o meio pelo qual nutrientes e oxigênio são transportados.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9DB296-457A-4A1D-AAE9-31E670B73A8C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99265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O coração é dividido em quatro câmaras: dois átrios e dois ventrículos. A estrutura do coração permite que ele funcione como uma bomba dupla, essencial para a circulação sanguínea. Vamos explorar cada parte e seu papel na circulação.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9DB296-457A-4A1D-AAE9-31E670B73A8C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66490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As artérias transportam sangue oxigenado do coração para o corpo, enquanto as veias trazem sangue desoxigenado de volta ao coração. Os capilares são vasos minúsculos onde ocorre a troca de gás e nutrientes. Cada tipo de vaso sanguíneo tem uma função específica e crucial para a saúde do sistema circulatório.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9DB296-457A-4A1D-AAE9-31E670B73A8C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16801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O sistema circulatório desempenha funções vitais para a saúde humana, incluindo o transporte de oxigênio e nutrientes, a remoção de produtos de excreção e a regulação da temperatura corporal. Vamos explorar cada uma dessas funções em detalhes.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9DB296-457A-4A1D-AAE9-31E670B73A8C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60856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O sangue transporta oxigênio dos pulmões para as células do corpo e nutrientes absorvidos do trato digestivo. Essa função é vital para o metabolismo celular e a manutenção da vida.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9DB296-457A-4A1D-AAE9-31E670B73A8C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89111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O sistema circulatório também é responsável por remover produtos de excreção, como dióxido de carbono e resíduos metabólicos, transportando-os para os órgãos excretores, como os rins e os pulmões.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9DB296-457A-4A1D-AAE9-31E670B73A8C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17687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O sistema circulatório ajuda a manter a temperatura corporal estável, redistribuindo o sangue para a superfície da pele para dissipar o calor ou conservá-lo quando necessário. Este mecanismo é essencial para a homeostase.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9DB296-457A-4A1D-AAE9-31E670B73A8C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7401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O sistema circulatório é dividido em dois circuitos principais: a circulação pulmonar e a sistêmica. Vamos entender como cada um deles funciona e a importância da interação entre eles.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9DB296-457A-4A1D-AAE9-31E670B73A8C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25066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A circulação pulmonar transporta sangue do coração para os pulmões, onde ocorre a troca de oxigênio e dióxido de carbono. Essa função é crucial para a oxigenação do sangue antes de ser distribuído ao corpo.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9DB296-457A-4A1D-AAE9-31E670B73A8C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47866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Na circulação sistêmica, o sangue oxigenado é distribuído do coração para todas as partes do corpo, alimentando as células e tecidos. Este circuito é vital para a entrega de nutrientes e a remoção de resíduos.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9DB296-457A-4A1D-AAE9-31E670B73A8C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09010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A interação entre a circulação pulmonar e a sistêmica é essencial para o funcionamento eficiente do sistema circulatório. O sangue é continuamente bombeado entre os dois circuitos, garantindo que todos os órgãos recebam oxigênio e nutrientes.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9DB296-457A-4A1D-AAE9-31E670B73A8C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79176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O sistema circulatório pode ser afetado por várias doenças, muitas das quais são comuns e potencialmente graves. Vamos discutir algumas das doenças cardiovasculares mais comuns, seus sintomas e métodos de diagnóstico.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9DB296-457A-4A1D-AAE9-31E670B73A8C}" type="slidenum">
              <a:rPr lang="pt-BR" smtClean="0"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20555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Doenças como hipertensão, aterosclerose e infarto do miocárdio são algumas das condições mais prevalentes que afetam o sistema circulatório. Estas doenças podem levar a complicações graves se não forem tratadas adequadamente.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9DB296-457A-4A1D-AAE9-31E670B73A8C}" type="slidenum">
              <a:rPr lang="pt-BR" smtClean="0"/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81124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Os sintomas de doenças do sistema circulatório podem incluir dor no peito, falta de ar e fadiga. O diagnóstico precoce é crucial e pode envolver exames físicos, eletrocardiogramas e outros testes.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9DB296-457A-4A1D-AAE9-31E670B73A8C}" type="slidenum">
              <a:rPr lang="pt-BR" smtClean="0"/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26897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A prevenção das doenças circulatórias envolve mudanças no estilo de vida, como dieta saudável e exercícios físicos regulares. O tratamento pode incluir medicamentos e, em casos severos, intervenções cirúrgicas.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9DB296-457A-4A1D-AAE9-31E670B73A8C}" type="slidenum">
              <a:rPr lang="pt-BR" smtClean="0"/>
              <a:t>28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07254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O estilo de vida desempenha um papel significativo na saúde do sistema circulatório. Vamos discutir como hábitos diários, como dieta e exercícios, podem influenciar a saúde cardiovascular.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9DB296-457A-4A1D-AAE9-31E670B73A8C}" type="slidenum">
              <a:rPr lang="pt-BR" smtClean="0"/>
              <a:t>29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360840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Uma dieta equilibrada e a prática regular de exercícios físicos são fundamentais para manter um sistema circulatório saudável. Esses fatores ajudam a controlar o peso e reduzir o risco de doenças cardiovasculares.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9DB296-457A-4A1D-AAE9-31E670B73A8C}" type="slidenum">
              <a:rPr lang="pt-BR" smtClean="0"/>
              <a:t>30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015658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O tabagismo e o consumo excessivo de álcool têm efeitos prejudiciais graves sobre a saúde circulatória. Esses hábitos podem aumentar o risco de hipertensão, doenças cardíacas e outros problemas de saúde.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9DB296-457A-4A1D-AAE9-31E670B73A8C}" type="slidenum">
              <a:rPr lang="pt-BR" smtClean="0"/>
              <a:t>31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608110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Manter um estilo de vida saudável inclui manter uma dieta nutritiva, obter atividade física regular e evitar tabagismo e consumo excessivo de álcool. Essas estratégias podem ajudar a promover a saúde circulatória a longo prazo.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9DB296-457A-4A1D-AAE9-31E670B73A8C}" type="slidenum">
              <a:rPr lang="pt-BR" smtClean="0"/>
              <a:t>32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3204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O sistema circulatório humano é fundamental para a manutenção da saúde e, com o cuidado adequado, é possível prevenir doenças. A compreensão de sua estrutura e função é essencial para promover um estilo de vida saudável e melhorar a qualidade de vida.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9DB296-457A-4A1D-AAE9-31E670B73A8C}" type="slidenum">
              <a:rPr lang="pt-BR" smtClean="0"/>
              <a:t>33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10236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5610A-17B4-4656-93CF-E1D9982860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80" y="1371599"/>
            <a:ext cx="6675120" cy="2951825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1C80B-DFD6-415B-BA5B-E56E510CD1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80" y="4584879"/>
            <a:ext cx="6675120" cy="1287887"/>
          </a:xfrm>
        </p:spPr>
        <p:txBody>
          <a:bodyPr anchor="b">
            <a:normAutofit/>
          </a:bodyPr>
          <a:lstStyle>
            <a:lvl1pPr marL="0" indent="0" algn="l">
              <a:lnSpc>
                <a:spcPct val="130000"/>
              </a:lnSpc>
              <a:buNone/>
              <a:defRPr sz="18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2065B-06FF-4991-9F8A-4BE25457B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4479B-705B-4489-957E-7E8A228BDFA0}" type="datetime1">
              <a:rPr lang="en-US" smtClean="0"/>
              <a:t>6/14/2025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0DF2FA-C604-45D8-A633-11D3742EC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EE5DA9-2D04-4850-AB9F-BD3538165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9033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8B246-6A68-46BE-9DBD-614FA8CF4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47706-8D18-4093-A7C1-F30D7543C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7C8FC-AAEA-4AB6-9DB5-2503F58F0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9F774-3FA6-43B8-9241-99959C8FD463}" type="datetime1">
              <a:rPr lang="en-US" smtClean="0"/>
              <a:t>6/14/2025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B1616B-3F08-4869-A522-773C38940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030CE6-9124-4B3A-A912-AE16B5C34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575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1BB59B6-79B9-97F5-AC3B-DF65899D39D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C78885-57B2-4930-BD7D-CBF916EDF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91366"/>
            <a:ext cx="9214884" cy="3159974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E495E4-2F8B-4CC7-88AC-A312067E60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5018567"/>
            <a:ext cx="7907079" cy="1073889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585CC9-BAD3-4807-90BB-97DA2D6A6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04452-5DCC-4FE2-A5C9-8A5EF6714D65}" type="datetime1">
              <a:rPr lang="en-US" smtClean="0"/>
              <a:t>6/14/2025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08CEF-165F-4D7E-9666-5CD0156B4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0EBC3D-3277-4D34-9F67-71040C21E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‹nº›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F05EAE5-4812-F718-6D75-9627884180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6281" y="4715234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3082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77A4-4D01-45B6-9563-0BF13BA72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17E00-96AC-45F0-82B2-9F601E9B93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0080" y="2633472"/>
            <a:ext cx="5212080" cy="3566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BA30CD-95C0-427B-A571-A7D8A53278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8928" y="2633472"/>
            <a:ext cx="5212080" cy="3566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F67CAC-53E4-44AF-BEAC-8FFB96F05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9ABC2-0180-4F3A-A895-A85BC724D472}" type="datetime1">
              <a:rPr lang="en-US" smtClean="0"/>
              <a:t>6/14/2025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3D9F3A-E7F0-45E7-AFA8-0D4A669EC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5F008B-58BB-45FF-923F-5909DAB49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490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7B549-9E51-42E0-992A-73E775957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599"/>
            <a:ext cx="10890929" cy="93975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A5FDC-7C4B-45FB-8462-E2CE79919F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79" y="2311352"/>
            <a:ext cx="5212080" cy="69537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8B686-2E92-45B9-A3D7-9DCAA0C50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0079" y="3006725"/>
            <a:ext cx="5212080" cy="3191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ADB526-4A44-47B6-8D14-93202E590A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18928" y="2311352"/>
            <a:ext cx="5212080" cy="69537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4177CA-5C13-4311-BFD3-B98FBD942D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18928" y="3006725"/>
            <a:ext cx="5212080" cy="3191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EA255A-4CB5-40CA-B756-1AA5E27C2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EA9BA-4E8F-439E-BEA4-91FBA01E3F5F}" type="datetime1">
              <a:rPr lang="en-US" smtClean="0"/>
              <a:t>6/14/2025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3072C4-10F1-49B8-B0BF-69204EDDC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5ACC97-44C1-4887-909B-E6732D3C1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974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7D313-943A-47E0-8A7A-DFFBCC297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C25A7-81C8-4AA1-AD9F-C78A451FD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5BF18-0007-481C-AA29-413124BC3EE7}" type="datetime1">
              <a:rPr lang="en-US" smtClean="0"/>
              <a:t>6/14/2025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F54740-6022-46B2-9C55-B60E96516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9497C9-6B5E-46D6-8FE9-0A5E0CF7F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776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149F9F0F-FB8C-5565-247C-BDCC156B5CA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740D3C-270A-401A-810C-2F86BBBB8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E9870-3748-43AD-B547-02A075CB4A1D}" type="datetime1">
              <a:rPr lang="en-US" smtClean="0"/>
              <a:t>6/14/2025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CBE9F8-1765-4F36-A4DE-1DB136025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90CF9E-A6C6-4873-ADBE-7A293931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823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8CDF8-00AD-4441-A6D5-9D7A659E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3859397" cy="145172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330AF-CB7E-420A-AE8A-E02E903258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6519" y="1031001"/>
            <a:ext cx="6594490" cy="51663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3257AD-2422-4CDA-9C55-700F4B5BF2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972168"/>
            <a:ext cx="3859397" cy="322682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1B7454-C1CC-46F2-A6FB-1FE786C48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E7897-33C5-4F1A-9307-D068E37F3DC7}" type="datetime1">
              <a:rPr lang="en-US" smtClean="0"/>
              <a:t>6/14/2025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077DBE-6CC7-421B-AB5E-341E20BD9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6EAB8F-7526-4CDB-B782-FAD8B3E70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334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1647F-5A61-44C9-81DC-331C9AE5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3859397" cy="145172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627A0F-F1B8-49BE-A0FF-7FE16E3BDC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37760" y="1033271"/>
            <a:ext cx="6592824" cy="516636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6D1BD6-1519-4431-9FAF-7D4F412997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972167"/>
            <a:ext cx="3859397" cy="32268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A587A0-353B-42C2-BA96-B1ADEDF64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71BA-CC09-47C8-A6DF-F5C5CB59CEEC}" type="datetime1">
              <a:rPr lang="en-US" smtClean="0"/>
              <a:t>6/14/2025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D5A88E-3957-4B76-B1BE-416402921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F7C5FD-E56A-4C66-8F23-087F95A2F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310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E4BB7-3F30-4C31-9BB2-8EC24FC0A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CF4134-70F5-4EE6-88BE-49D129630C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9EABC7-C044-44DE-B303-55A0581DA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B66AD-7C08-490A-ADA4-B47E10FB2407}" type="datetime1">
              <a:rPr lang="en-US" smtClean="0"/>
              <a:t>6/14/2025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A63E1-5BC5-402E-9916-BAB84BCF0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EF915-AF64-4ECC-8B1A-B7E6A89B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506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1CB3635-47E1-90D8-B693-DA85A66B383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B09414-2AA1-4D8E-A00A-C092FBC92D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09219" y="640079"/>
            <a:ext cx="1811773" cy="553688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2C3A78-37C5-46D0-9DF4-CB78AF883C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40080" y="640080"/>
            <a:ext cx="8412422" cy="553688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D8705E-925D-4F57-8268-107CE3CF4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95027-4255-49E7-9841-CD21BCC99996}" type="datetime1">
              <a:rPr lang="en-US" smtClean="0"/>
              <a:t>6/14/2025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E207E-070D-4EC8-A44C-21F1815FD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D01D1-C266-4161-A820-C084B9801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‹nº›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230604F-219C-2DEE-830E-27274CC2FE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5400000">
            <a:off x="10872154" y="1192438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8945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B4E786-7636-4278-8595-D365D28A7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601"/>
            <a:ext cx="10890929" cy="10972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740849-7059-4C70-992B-5304D2EE9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2633472"/>
            <a:ext cx="10890928" cy="3566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FEBF6-CEA6-4332-87B3-697807571C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008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DA38F49-B3E2-4BF0-BEC7-C30D34ABBB8D}" type="datetime1">
              <a:rPr lang="en-US" smtClean="0"/>
              <a:t>6/14/2025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BAF94-621C-43E1-BA0C-410A689903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67622" y="6356350"/>
            <a:ext cx="40403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7D19E5-9E16-48C9-AAE2-0C70679A8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7995" y="6356350"/>
            <a:ext cx="7230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0C12960-6E85-460F-B6E3-5B82CB31AF3D}" type="slidenum">
              <a:rPr lang="en-US" smtClean="0"/>
              <a:t>‹nº›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3354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87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3776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28575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9F9BF86-FE94-4517-B97D-026C7515E5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randview Display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DEDD4E2-3306-9487-7FD5-86ABB632D6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4400" y="997527"/>
            <a:ext cx="4053018" cy="3505057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4400"/>
              <a:t>O sistema circulatório humano: estrutura, função e saúde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4F90D21-BB1A-F97E-F7C6-1B25E86904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4399" y="4608945"/>
            <a:ext cx="3919961" cy="1334655"/>
          </a:xfrm>
        </p:spPr>
        <p:txBody>
          <a:bodyPr anchor="b">
            <a:normAutofit/>
          </a:bodyPr>
          <a:lstStyle/>
          <a:p>
            <a:pPr>
              <a:lnSpc>
                <a:spcPct val="120000"/>
              </a:lnSpc>
            </a:pPr>
            <a:r>
              <a:rPr lang="pt-BR" sz="1700"/>
              <a:t>Explorando a importância da circulação e saúde cardiovascular</a:t>
            </a:r>
          </a:p>
        </p:txBody>
      </p:sp>
      <p:pic>
        <p:nvPicPr>
          <p:cNvPr id="4" name="Imagem 3" descr="Sistema de neurônios em amarelo e azul claro">
            <a:extLst>
              <a:ext uri="{FF2B5EF4-FFF2-40B4-BE49-F238E27FC236}">
                <a16:creationId xmlns:a16="http://schemas.microsoft.com/office/drawing/2014/main" id="{84EC104C-9121-45A4-AAD7-A16ED6441E2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603" r="8666"/>
          <a:stretch>
            <a:fillRect/>
          </a:stretch>
        </p:blipFill>
        <p:spPr>
          <a:xfrm>
            <a:off x="5218980" y="672912"/>
            <a:ext cx="6973019" cy="5596128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CC73A33-65FF-41A9-A3B0-006753CD10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215128" y="6274446"/>
            <a:ext cx="697687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9800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1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3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44CAA32-F237-419C-A2DD-43C28D92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BED16FF-F65C-F06F-5D2C-E7F32149B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9904" y="914400"/>
            <a:ext cx="4261104" cy="109728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600"/>
              <a:t>Tópicos da Apresentação</a:t>
            </a:r>
          </a:p>
        </p:txBody>
      </p:sp>
      <p:pic>
        <p:nvPicPr>
          <p:cNvPr id="5" name="Espaço Reservado para Conteúdo 4" descr="Olhando para o modelo de coração humano">
            <a:extLst>
              <a:ext uri="{FF2B5EF4-FFF2-40B4-BE49-F238E27FC236}">
                <a16:creationId xmlns:a16="http://schemas.microsoft.com/office/drawing/2014/main" id="{2F81A50B-B0A0-42F3-9EEC-1DE1730EA4E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rcRect r="6735"/>
          <a:stretch>
            <a:fillRect/>
          </a:stretch>
        </p:blipFill>
        <p:spPr>
          <a:xfrm>
            <a:off x="-1" y="914399"/>
            <a:ext cx="6657255" cy="5353523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8052531-D50B-3899-B150-D05525F4F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0" y="6267922"/>
            <a:ext cx="6656832" cy="1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EA869A9-0497-697A-691B-CBA807A91681}"/>
              </a:ext>
            </a:extLst>
          </p:cNvPr>
          <p:cNvSpPr>
            <a:spLocks noGrp="1"/>
          </p:cNvSpPr>
          <p:nvPr>
            <p:ph sz="half" idx="2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BulletedText"/>
                  </p202:designTagLst>
                </p202:designPr>
              </p:ext>
            </p:extLst>
          </p:nvPr>
        </p:nvSpPr>
        <p:spPr>
          <a:xfrm>
            <a:off x="7269905" y="2176036"/>
            <a:ext cx="4261104" cy="4121887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/>
              <a:t>Estrutura do sistema circulatório</a:t>
            </a:r>
          </a:p>
          <a:p>
            <a:r>
              <a:rPr lang="en-US"/>
              <a:t>Função do sistema circulatório</a:t>
            </a:r>
          </a:p>
          <a:p>
            <a:r>
              <a:rPr lang="en-US"/>
              <a:t>Circulação pulmonar e sistêmica</a:t>
            </a:r>
          </a:p>
          <a:p>
            <a:r>
              <a:rPr lang="en-US"/>
              <a:t>Saúde e doenças do sistema circulatório</a:t>
            </a:r>
          </a:p>
          <a:p>
            <a:r>
              <a:rPr lang="en-US"/>
              <a:t>Estilo de vida e impacto na saúde circulatória</a:t>
            </a:r>
          </a:p>
        </p:txBody>
      </p:sp>
    </p:spTree>
    <p:extLst>
      <p:ext uri="{BB962C8B-B14F-4D97-AF65-F5344CB8AC3E}">
        <p14:creationId xmlns:p14="http://schemas.microsoft.com/office/powerpoint/2010/main" val="299847740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46B9231A-B34B-4A29-A6AC-532E1EE815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randview Display"/>
              <a:ea typeface="+mn-ea"/>
              <a:cs typeface="+mn-cs"/>
            </a:endParaRPr>
          </a:p>
        </p:txBody>
      </p:sp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9F9BF86-FE94-4517-B97D-026C7515E5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randview Display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3A8C1BB-4678-AACD-F995-612F0C7607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9219" y="1115844"/>
            <a:ext cx="7680960" cy="4631911"/>
          </a:xfrm>
        </p:spPr>
        <p:txBody>
          <a:bodyPr anchor="b">
            <a:normAutofit/>
          </a:bodyPr>
          <a:lstStyle/>
          <a:p>
            <a:r>
              <a:rPr lang="pt-BR" sz="6500"/>
              <a:t>Estrutura do sistema circulatório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3C0BBAA-A5EC-5D5D-32E6-9F7EA60484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3131" y="6268313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137228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44CAA32-F237-419C-A2DD-43C28D92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B6BED44-A1F5-9DA0-5BDF-D757A82EC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9200" y="914400"/>
            <a:ext cx="6501810" cy="109728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100"/>
              <a:t>Componentes principais: coração, vasos sanguíneos e sangue</a:t>
            </a:r>
          </a:p>
        </p:txBody>
      </p:sp>
      <p:pic>
        <p:nvPicPr>
          <p:cNvPr id="5" name="Espaço Reservado para Conteúdo 4" descr="Vasos sanguíneos abstratos em fundo preto. ilustração 3d">
            <a:extLst>
              <a:ext uri="{FF2B5EF4-FFF2-40B4-BE49-F238E27FC236}">
                <a16:creationId xmlns:a16="http://schemas.microsoft.com/office/drawing/2014/main" id="{8FD61678-EF8D-4866-812C-910BAF74A14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rcRect l="27718" r="10409"/>
          <a:stretch>
            <a:fillRect/>
          </a:stretch>
        </p:blipFill>
        <p:spPr>
          <a:xfrm>
            <a:off x="20" y="914399"/>
            <a:ext cx="4416532" cy="5353523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8052531-D50B-3899-B150-D05525F4F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0" y="6267922"/>
            <a:ext cx="4416552" cy="1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1221504-8E2F-46F8-4F6A-28BC2ED26453}"/>
              </a:ext>
            </a:extLst>
          </p:cNvPr>
          <p:cNvSpPr>
            <a:spLocks noGrp="1"/>
          </p:cNvSpPr>
          <p:nvPr>
            <p:ph sz="half" idx="2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5029200" y="2176036"/>
            <a:ext cx="6501810" cy="4121885"/>
          </a:xfr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Função do Coração</a:t>
            </a:r>
          </a:p>
          <a:p>
            <a:pPr marL="0" lvl="1" indent="0">
              <a:buNone/>
            </a:pPr>
            <a:r>
              <a:rPr lang="pt-BR" sz="1400"/>
              <a:t>O coração é o órgão central do sistema circulatório, responsável por bombear sangue para todo o corpo.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Vasos Sanguíneos</a:t>
            </a:r>
          </a:p>
          <a:p>
            <a:pPr marL="0" lvl="1" indent="0">
              <a:buNone/>
            </a:pPr>
            <a:r>
              <a:rPr lang="pt-BR" sz="1400"/>
              <a:t>Os vasos sanguíneos são divididos em artérias, veias e capilares, cada um desempenhando um papel vital na circulação.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Transporte de Nutrientes</a:t>
            </a:r>
          </a:p>
          <a:p>
            <a:pPr marL="0" lvl="1" indent="0">
              <a:buNone/>
            </a:pPr>
            <a:r>
              <a:rPr lang="pt-BR" sz="1400"/>
              <a:t>O sangue transporta nutrientes e oxigênio, essenciais para o funcionamento das células do corpo.</a:t>
            </a:r>
          </a:p>
        </p:txBody>
      </p:sp>
    </p:spTree>
    <p:extLst>
      <p:ext uri="{BB962C8B-B14F-4D97-AF65-F5344CB8AC3E}">
        <p14:creationId xmlns:p14="http://schemas.microsoft.com/office/powerpoint/2010/main" val="37078583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F3CC3A-0181-C2C3-E1C5-CE199E811C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745DA9A-31F9-7F48-7551-13E526633D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7260" y="196319"/>
            <a:ext cx="9144000" cy="6556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8150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5D496B77-2B67-CA66-EC9B-8D33B25298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1766" y="258580"/>
            <a:ext cx="9161253" cy="6491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5590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97B5B0-80A9-DB10-EE5C-B590B12CE4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331C67C-82B3-3651-639E-CF62ACC7E3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9239" y="54089"/>
            <a:ext cx="9368286" cy="6804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1004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0543B0-67A2-B187-014D-ED0F3FD9B3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71BCF6B-BCBD-65E3-6CFF-B1B54F0ED0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8687" y="136274"/>
            <a:ext cx="10058400" cy="6680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972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44CAA32-F237-419C-A2DD-43C28D92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7B83882-6BA1-90C4-90FB-561786512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914400"/>
            <a:ext cx="6291472" cy="109728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Anatomia do coração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EAFEF5A-253E-6095-43AC-320E9E00EB77}"/>
              </a:ext>
            </a:extLst>
          </p:cNvPr>
          <p:cNvSpPr>
            <a:spLocks noGrp="1"/>
          </p:cNvSpPr>
          <p:nvPr>
            <p:ph sz="half" idx="2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640080" y="2176036"/>
            <a:ext cx="5708962" cy="4123944"/>
          </a:xfr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buNone/>
            </a:pPr>
            <a:r>
              <a:rPr lang="pt-BR" sz="1400" b="1" dirty="0"/>
              <a:t>Estrutura do Coração</a:t>
            </a:r>
          </a:p>
          <a:p>
            <a:pPr marL="0" lvl="1" indent="0">
              <a:buNone/>
            </a:pPr>
            <a:r>
              <a:rPr lang="pt-BR" sz="1400" dirty="0"/>
              <a:t>O coração é composto por quatro câmaras: dois átrios e dois ventrículos, cada um desempenhando papéis vitais na circulação sanguínea.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 dirty="0"/>
              <a:t>Função como Bomba Dupla</a:t>
            </a:r>
          </a:p>
          <a:p>
            <a:pPr marL="0" lvl="1" indent="0">
              <a:buNone/>
            </a:pPr>
            <a:r>
              <a:rPr lang="pt-BR" sz="1400" dirty="0"/>
              <a:t>A estrutura do coração permite que ele atue como uma bomba dupla, essencial para a eficiente circulação do sangue no corpo.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 dirty="0"/>
              <a:t>Papel na Circulação</a:t>
            </a:r>
          </a:p>
          <a:p>
            <a:pPr marL="0" lvl="1" indent="0">
              <a:buNone/>
            </a:pPr>
            <a:r>
              <a:rPr lang="pt-BR" sz="1400" dirty="0"/>
              <a:t>Cada parte do coração desempenha um papel importante na circulação, garantindo que o sangue seja bombeado adequadamente por todo o corpo.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2025DBA-8780-9CA0-2826-FF6E3BD1A0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774468" y="6271515"/>
            <a:ext cx="4416552" cy="1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m 7">
            <a:extLst>
              <a:ext uri="{FF2B5EF4-FFF2-40B4-BE49-F238E27FC236}">
                <a16:creationId xmlns:a16="http://schemas.microsoft.com/office/drawing/2014/main" id="{4AE6CAB6-63D7-4913-EB06-631FEA13AA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0498" y="1082337"/>
            <a:ext cx="5899324" cy="4266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49339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44CAA32-F237-419C-A2DD-43C28D92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E761F28-BA54-330C-868A-5DF970909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914400"/>
            <a:ext cx="6291472" cy="109728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400"/>
              <a:t>Tipos de vasos sanguíneos: artérias, veias e capilares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7EFD80F-78A4-7F01-27F4-7C68D6856EA5}"/>
              </a:ext>
            </a:extLst>
          </p:cNvPr>
          <p:cNvSpPr>
            <a:spLocks noGrp="1"/>
          </p:cNvSpPr>
          <p:nvPr>
            <p:ph sz="half" idx="2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640080" y="2176036"/>
            <a:ext cx="5329400" cy="4123944"/>
          </a:xfr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buNone/>
            </a:pPr>
            <a:r>
              <a:rPr lang="pt-BR" sz="1400" b="1" dirty="0"/>
              <a:t>Artérias</a:t>
            </a:r>
          </a:p>
          <a:p>
            <a:pPr marL="0" lvl="1" indent="0">
              <a:buNone/>
            </a:pPr>
            <a:r>
              <a:rPr lang="pt-BR" sz="1400" dirty="0"/>
              <a:t>As artérias são responsáveis por transportar sangue oxigenado do coração para todo o corpo, desempenhando um papel vital na circulação.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 dirty="0"/>
              <a:t>Veias</a:t>
            </a:r>
          </a:p>
          <a:p>
            <a:pPr marL="0" lvl="1" indent="0">
              <a:buNone/>
            </a:pPr>
            <a:r>
              <a:rPr lang="pt-BR" sz="1400" dirty="0"/>
              <a:t>As veias trazem sangue desoxigenado de volta ao coração, completando o ciclo da circulação sanguínea.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 dirty="0"/>
              <a:t>Capilares</a:t>
            </a:r>
          </a:p>
          <a:p>
            <a:pPr marL="0" lvl="1" indent="0">
              <a:buNone/>
            </a:pPr>
            <a:r>
              <a:rPr lang="pt-BR" sz="1400" dirty="0"/>
              <a:t>Os capilares são vasos minúsculos onde ocorrem trocas essenciais de gases e nutrientes entre o sangue e células do corpo.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2025DBA-8780-9CA0-2826-FF6E3BD1A0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774468" y="6271515"/>
            <a:ext cx="4416552" cy="1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m 5">
            <a:extLst>
              <a:ext uri="{FF2B5EF4-FFF2-40B4-BE49-F238E27FC236}">
                <a16:creationId xmlns:a16="http://schemas.microsoft.com/office/drawing/2014/main" id="{46E83771-EA0A-D4E3-F4B9-E21347D23B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2522" y="1244968"/>
            <a:ext cx="6001447" cy="4368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8366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46B9231A-B34B-4A29-A6AC-532E1EE815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randview Display"/>
              <a:ea typeface="+mn-ea"/>
              <a:cs typeface="+mn-cs"/>
            </a:endParaRPr>
          </a:p>
        </p:txBody>
      </p:sp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9F9BF86-FE94-4517-B97D-026C7515E5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randview Display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D6052E7-2328-58EB-A047-B4DECBB1F6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9219" y="1115844"/>
            <a:ext cx="7680960" cy="4631911"/>
          </a:xfrm>
        </p:spPr>
        <p:txBody>
          <a:bodyPr anchor="b">
            <a:normAutofit/>
          </a:bodyPr>
          <a:lstStyle/>
          <a:p>
            <a:r>
              <a:rPr lang="pt-BR" sz="6500"/>
              <a:t>Função do sistema circulatório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3C0BBAA-A5EC-5D5D-32E6-9F7EA60484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3131" y="6268313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12825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44CAA32-F237-419C-A2DD-43C28D92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319A516-2009-D4A9-D91B-D2224328A6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914400"/>
            <a:ext cx="6291472" cy="109728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400"/>
              <a:t>Transporte de oxigênio e nutrientes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D45C4EF-22DC-07EE-BDE4-A60E75138593}"/>
              </a:ext>
            </a:extLst>
          </p:cNvPr>
          <p:cNvSpPr>
            <a:spLocks noGrp="1"/>
          </p:cNvSpPr>
          <p:nvPr>
            <p:ph sz="half" idx="2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640080" y="2176036"/>
            <a:ext cx="6291472" cy="4123944"/>
          </a:xfr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Transporte de Oxigênio</a:t>
            </a:r>
          </a:p>
          <a:p>
            <a:pPr marL="0" lvl="1" indent="0">
              <a:buNone/>
            </a:pPr>
            <a:r>
              <a:rPr lang="pt-BR" sz="1400"/>
              <a:t>O sangue é responsável por transportar oxigênio dos pulmões para as células do corpo, essencial para a respiração celular.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Transporte de Nutrientes</a:t>
            </a:r>
          </a:p>
          <a:p>
            <a:pPr marL="0" lvl="1" indent="0">
              <a:buNone/>
            </a:pPr>
            <a:r>
              <a:rPr lang="pt-BR" sz="1400"/>
              <a:t>Os nutrientes absorvidos do trato digestivo são levados pelo sangue para as células, alimentando o metabolismo celular.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Importância Vital</a:t>
            </a:r>
          </a:p>
          <a:p>
            <a:pPr marL="0" lvl="1" indent="0">
              <a:buNone/>
            </a:pPr>
            <a:r>
              <a:rPr lang="pt-BR" sz="1400"/>
              <a:t>O transporte eficiente de oxigênio e nutrientes é vital para a manutenção da vida e a saúde do organismo.</a:t>
            </a:r>
          </a:p>
        </p:txBody>
      </p:sp>
      <p:pic>
        <p:nvPicPr>
          <p:cNvPr id="5" name="Espaço Reservado para Conteúdo 4" descr="Feche a foto de plaquetas no sangue viajando.">
            <a:extLst>
              <a:ext uri="{FF2B5EF4-FFF2-40B4-BE49-F238E27FC236}">
                <a16:creationId xmlns:a16="http://schemas.microsoft.com/office/drawing/2014/main" id="{49C3C410-0CDD-4D2F-BAFB-62724D434B7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rcRect l="11177" r="42468" b="-2"/>
          <a:stretch>
            <a:fillRect/>
          </a:stretch>
        </p:blipFill>
        <p:spPr>
          <a:xfrm>
            <a:off x="7776429" y="914400"/>
            <a:ext cx="4414591" cy="5357106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2025DBA-8780-9CA0-2826-FF6E3BD1A0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774468" y="6271515"/>
            <a:ext cx="4416552" cy="1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441019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44CAA32-F237-419C-A2DD-43C28D92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DA52F70-AD45-ECFD-4276-7D5C9F895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9200" y="914400"/>
            <a:ext cx="6501810" cy="109728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400"/>
              <a:t>Remoção de produtos de excreção</a:t>
            </a:r>
          </a:p>
        </p:txBody>
      </p:sp>
      <p:pic>
        <p:nvPicPr>
          <p:cNvPr id="5" name="Espaço Reservado para Conteúdo 4" descr="Angiografia por TC abdominal">
            <a:extLst>
              <a:ext uri="{FF2B5EF4-FFF2-40B4-BE49-F238E27FC236}">
                <a16:creationId xmlns:a16="http://schemas.microsoft.com/office/drawing/2014/main" id="{F7AEF478-F303-410B-8D51-D16EB49B094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rcRect l="22708" r="22226" b="2"/>
          <a:stretch>
            <a:fillRect/>
          </a:stretch>
        </p:blipFill>
        <p:spPr>
          <a:xfrm>
            <a:off x="20" y="914399"/>
            <a:ext cx="4416532" cy="5353523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8052531-D50B-3899-B150-D05525F4F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0" y="6267922"/>
            <a:ext cx="4416552" cy="1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4386360-95AA-0C91-7143-D355A9AFDBBD}"/>
              </a:ext>
            </a:extLst>
          </p:cNvPr>
          <p:cNvSpPr>
            <a:spLocks noGrp="1"/>
          </p:cNvSpPr>
          <p:nvPr>
            <p:ph sz="half" idx="2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5029200" y="2176036"/>
            <a:ext cx="6501810" cy="4121885"/>
          </a:xfr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Função do Sistema Circulatório</a:t>
            </a:r>
          </a:p>
          <a:p>
            <a:pPr marL="0" lvl="1" indent="0">
              <a:buNone/>
            </a:pPr>
            <a:r>
              <a:rPr lang="pt-BR" sz="1400"/>
              <a:t>O sistema circulatório desempenha um papel vital na remoção de produtos de excreção do corpo, garantindo a saúde do organismo.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Transporte de Dióxido de Carbono</a:t>
            </a:r>
          </a:p>
          <a:p>
            <a:pPr marL="0" lvl="1" indent="0">
              <a:buNone/>
            </a:pPr>
            <a:r>
              <a:rPr lang="pt-BR" sz="1400"/>
              <a:t>O dióxido de carbono produzido pelo metabolismo é transportado pelo sangue para os pulmões, onde é exalado.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Remoção de Resíduos Metabólicos</a:t>
            </a:r>
          </a:p>
          <a:p>
            <a:pPr marL="0" lvl="1" indent="0">
              <a:buNone/>
            </a:pPr>
            <a:r>
              <a:rPr lang="pt-BR" sz="1400"/>
              <a:t>Os resíduos metabólicos são levados ao sistema excretor, como os rins, para serem eliminados do corpo.</a:t>
            </a:r>
          </a:p>
        </p:txBody>
      </p:sp>
    </p:spTree>
    <p:extLst>
      <p:ext uri="{BB962C8B-B14F-4D97-AF65-F5344CB8AC3E}">
        <p14:creationId xmlns:p14="http://schemas.microsoft.com/office/powerpoint/2010/main" val="389699957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44CAA32-F237-419C-A2DD-43C28D92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0571ED4-1FEF-FFB2-29E3-7773B0280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914400"/>
            <a:ext cx="6291472" cy="109728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400"/>
              <a:t>Regulação da temperatura corporal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C84333E-9580-5BBD-7D45-EDEF2431F3D0}"/>
              </a:ext>
            </a:extLst>
          </p:cNvPr>
          <p:cNvSpPr>
            <a:spLocks noGrp="1"/>
          </p:cNvSpPr>
          <p:nvPr>
            <p:ph sz="half" idx="2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640080" y="2176036"/>
            <a:ext cx="6291472" cy="4123944"/>
          </a:xfr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Papel do Sistema Circulatório</a:t>
            </a:r>
          </a:p>
          <a:p>
            <a:pPr marL="0" lvl="1" indent="0">
              <a:buNone/>
            </a:pPr>
            <a:r>
              <a:rPr lang="pt-BR" sz="1400"/>
              <a:t>O sistema circulatório redistribui o sangue para a pele, ajudando a regular a temperatura do corpo. Esse processo é crucial para manter o equilíbrio térmico.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Dissipação e Conservação de Calor</a:t>
            </a:r>
          </a:p>
          <a:p>
            <a:pPr marL="0" lvl="1" indent="0">
              <a:buNone/>
            </a:pPr>
            <a:r>
              <a:rPr lang="pt-BR" sz="1400"/>
              <a:t>A redistribuição do sangue permite a dissipação do calor pela superfície da pele ou a conservação do calor quando necessário, garantindo a homeostase.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Importância para Homeostase</a:t>
            </a:r>
          </a:p>
          <a:p>
            <a:pPr marL="0" lvl="1" indent="0">
              <a:buNone/>
            </a:pPr>
            <a:r>
              <a:rPr lang="pt-BR" sz="1400"/>
              <a:t>Manter a temperatura corporal estável é essencial para a homeostase, afetando todos os processos biológicos do corpo humano.</a:t>
            </a:r>
          </a:p>
        </p:txBody>
      </p:sp>
      <p:pic>
        <p:nvPicPr>
          <p:cNvPr id="5" name="Espaço Reservado para Conteúdo 4" descr="Termômetro isolado no fundo branco">
            <a:extLst>
              <a:ext uri="{FF2B5EF4-FFF2-40B4-BE49-F238E27FC236}">
                <a16:creationId xmlns:a16="http://schemas.microsoft.com/office/drawing/2014/main" id="{A6963729-576D-442A-910E-EF53A285C3F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rcRect l="21383" r="16813"/>
          <a:stretch>
            <a:fillRect/>
          </a:stretch>
        </p:blipFill>
        <p:spPr>
          <a:xfrm>
            <a:off x="7776429" y="914400"/>
            <a:ext cx="4414591" cy="5357106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2025DBA-8780-9CA0-2826-FF6E3BD1A0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774468" y="6271515"/>
            <a:ext cx="4416552" cy="1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498982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46B9231A-B34B-4A29-A6AC-532E1EE815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randview Display"/>
              <a:ea typeface="+mn-ea"/>
              <a:cs typeface="+mn-cs"/>
            </a:endParaRPr>
          </a:p>
        </p:txBody>
      </p:sp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9F9BF86-FE94-4517-B97D-026C7515E5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randview Display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C6BCC62-C8F2-5110-5443-7E219481FD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9219" y="1115844"/>
            <a:ext cx="4486901" cy="4631911"/>
          </a:xfrm>
        </p:spPr>
        <p:txBody>
          <a:bodyPr anchor="b">
            <a:normAutofit/>
          </a:bodyPr>
          <a:lstStyle/>
          <a:p>
            <a:r>
              <a:rPr lang="pt-BR" sz="6500" dirty="0"/>
              <a:t>Circulação pulmonar e sistêmica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3C0BBAA-A5EC-5D5D-32E6-9F7EA60484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3131" y="6268313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m 3">
            <a:extLst>
              <a:ext uri="{FF2B5EF4-FFF2-40B4-BE49-F238E27FC236}">
                <a16:creationId xmlns:a16="http://schemas.microsoft.com/office/drawing/2014/main" id="{DAD566B4-C904-B03E-C27A-011080D68A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3872" y="1374226"/>
            <a:ext cx="6715841" cy="4790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0685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44CAA32-F237-419C-A2DD-43C28D92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269CAE1-323B-E3C1-9ECF-C8C430713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9200" y="914400"/>
            <a:ext cx="6501810" cy="109728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400"/>
              <a:t>Circuito pulmonar: função e importância</a:t>
            </a:r>
          </a:p>
        </p:txBody>
      </p:sp>
      <p:pic>
        <p:nvPicPr>
          <p:cNvPr id="5" name="Espaço Reservado para Conteúdo 4" descr="pulmões brilhantes no fundo preto">
            <a:extLst>
              <a:ext uri="{FF2B5EF4-FFF2-40B4-BE49-F238E27FC236}">
                <a16:creationId xmlns:a16="http://schemas.microsoft.com/office/drawing/2014/main" id="{74FC12EA-0F92-48E5-BA5D-8DACF223340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rcRect t="3027" r="2" b="2"/>
          <a:stretch>
            <a:fillRect/>
          </a:stretch>
        </p:blipFill>
        <p:spPr>
          <a:xfrm>
            <a:off x="20" y="914399"/>
            <a:ext cx="4416532" cy="5353523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8052531-D50B-3899-B150-D05525F4F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0" y="6267922"/>
            <a:ext cx="4416552" cy="1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E72ACF2-6B90-A7A1-02CD-2144CBFE3171}"/>
              </a:ext>
            </a:extLst>
          </p:cNvPr>
          <p:cNvSpPr>
            <a:spLocks noGrp="1"/>
          </p:cNvSpPr>
          <p:nvPr>
            <p:ph sz="half" idx="2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5029200" y="2176036"/>
            <a:ext cx="6501810" cy="4121885"/>
          </a:xfr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Transporte de Sangue</a:t>
            </a:r>
          </a:p>
          <a:p>
            <a:pPr marL="0" lvl="1" indent="0">
              <a:buNone/>
            </a:pPr>
            <a:r>
              <a:rPr lang="pt-BR" sz="1400"/>
              <a:t>A circulação pulmonar é responsável pelo transporte do sangue do coração para os pulmões, iniciando o processo de oxigenação.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Troca Gasosa</a:t>
            </a:r>
          </a:p>
          <a:p>
            <a:pPr marL="0" lvl="1" indent="0">
              <a:buNone/>
            </a:pPr>
            <a:r>
              <a:rPr lang="pt-BR" sz="1400"/>
              <a:t>Nos pulmões, ocorre a troca de oxigênio e dióxido de carbono, essencial para a respiração e oxigenação do sangue.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Importância da Oxigenação</a:t>
            </a:r>
          </a:p>
          <a:p>
            <a:pPr marL="0" lvl="1" indent="0">
              <a:buNone/>
            </a:pPr>
            <a:r>
              <a:rPr lang="pt-BR" sz="1400"/>
              <a:t>A oxigenação do sangue é crucial antes de ser distribuído ao corpo, garantindo o funcionamento adequado dos órgãos e tecidos.</a:t>
            </a:r>
          </a:p>
        </p:txBody>
      </p:sp>
    </p:spTree>
    <p:extLst>
      <p:ext uri="{BB962C8B-B14F-4D97-AF65-F5344CB8AC3E}">
        <p14:creationId xmlns:p14="http://schemas.microsoft.com/office/powerpoint/2010/main" val="308162530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86859074-9204-3EAF-7F84-4FC087ED3B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059" y="421186"/>
            <a:ext cx="8280130" cy="6015627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EDF1F6FF-BF35-182E-954F-0089A2979886}"/>
              </a:ext>
            </a:extLst>
          </p:cNvPr>
          <p:cNvSpPr txBox="1"/>
          <p:nvPr/>
        </p:nvSpPr>
        <p:spPr>
          <a:xfrm>
            <a:off x="891396" y="2274837"/>
            <a:ext cx="455474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b="1" dirty="0"/>
              <a:t>PEQUENA E GRANDE CIRCULAÇÃO</a:t>
            </a:r>
          </a:p>
        </p:txBody>
      </p:sp>
    </p:spTree>
    <p:extLst>
      <p:ext uri="{BB962C8B-B14F-4D97-AF65-F5344CB8AC3E}">
        <p14:creationId xmlns:p14="http://schemas.microsoft.com/office/powerpoint/2010/main" val="16859720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44CAA32-F237-419C-A2DD-43C28D92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1AA6D76-E3EE-4718-CF62-2468E49AC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914400"/>
            <a:ext cx="6291472" cy="109728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400"/>
              <a:t>Circuito sistêmico: função e importância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B2C937F-91E0-A006-5F7B-6AF3D9DEB21B}"/>
              </a:ext>
            </a:extLst>
          </p:cNvPr>
          <p:cNvSpPr>
            <a:spLocks noGrp="1"/>
          </p:cNvSpPr>
          <p:nvPr>
            <p:ph sz="half" idx="2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640080" y="2176036"/>
            <a:ext cx="6291472" cy="4123944"/>
          </a:xfr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Distribuição de Sangue Oxigenado</a:t>
            </a:r>
          </a:p>
          <a:p>
            <a:pPr marL="0" lvl="1" indent="0">
              <a:buNone/>
            </a:pPr>
            <a:r>
              <a:rPr lang="pt-BR" sz="1400"/>
              <a:t>O circuito sistêmico é responsável pela distribuição de sangue oxigenado do coração para todas as partes do corpo, essencial para a vida.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Nutrição e Metabolismo</a:t>
            </a:r>
          </a:p>
          <a:p>
            <a:pPr marL="0" lvl="1" indent="0">
              <a:buNone/>
            </a:pPr>
            <a:r>
              <a:rPr lang="pt-BR" sz="1400"/>
              <a:t>Esse circuito fornece nutrientes essenciais às células e tecidos, apoiando o metabolismo e a função celular saudável.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Remoção de Resíduos</a:t>
            </a:r>
          </a:p>
          <a:p>
            <a:pPr marL="0" lvl="1" indent="0">
              <a:buNone/>
            </a:pPr>
            <a:r>
              <a:rPr lang="pt-BR" sz="1400"/>
              <a:t>A circulação sistêmica também é vital para a remoção de resíduos metabólicos, mantendo o equilíbrio interno do corpo.</a:t>
            </a:r>
          </a:p>
        </p:txBody>
      </p:sp>
      <p:pic>
        <p:nvPicPr>
          <p:cNvPr id="5" name="Espaço Reservado para Conteúdo 4" descr="Plaquetas em forma de coração suspensas no ar">
            <a:extLst>
              <a:ext uri="{FF2B5EF4-FFF2-40B4-BE49-F238E27FC236}">
                <a16:creationId xmlns:a16="http://schemas.microsoft.com/office/drawing/2014/main" id="{0BC9C1D5-1BDD-4A16-B832-0306D7EC4C6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rcRect l="22783" r="15413"/>
          <a:stretch>
            <a:fillRect/>
          </a:stretch>
        </p:blipFill>
        <p:spPr>
          <a:xfrm>
            <a:off x="7776429" y="914400"/>
            <a:ext cx="4414591" cy="5357106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2025DBA-8780-9CA0-2826-FF6E3BD1A0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774468" y="6271515"/>
            <a:ext cx="4416552" cy="1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09643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EF92585-7A99-6108-9663-8C59032742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A8E8FD5-5B4E-8D50-5F96-32ACF3E09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631573"/>
            <a:ext cx="4265763" cy="1441776"/>
          </a:xfrm>
        </p:spPr>
        <p:txBody>
          <a:bodyPr anchor="t">
            <a:normAutofit/>
          </a:bodyPr>
          <a:lstStyle/>
          <a:p>
            <a:r>
              <a:rPr lang="pt-BR" dirty="0"/>
              <a:t>SISTEMA LINFÁTICO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E9AED618-8262-251A-5B8F-E9D19091B5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4745" y="287616"/>
            <a:ext cx="8527899" cy="6282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880205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A90FCFE-B3EE-EBE4-71A8-CEA38B4220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7479" y="48841"/>
            <a:ext cx="9385540" cy="6752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1797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46B9231A-B34B-4A29-A6AC-532E1EE815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randview Display"/>
              <a:ea typeface="+mn-ea"/>
              <a:cs typeface="+mn-cs"/>
            </a:endParaRPr>
          </a:p>
        </p:txBody>
      </p:sp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9F9BF86-FE94-4517-B97D-026C7515E5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randview Display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57B201D-E42D-82CA-5112-C72BA45367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9219" y="1115844"/>
            <a:ext cx="7680960" cy="4631911"/>
          </a:xfrm>
        </p:spPr>
        <p:txBody>
          <a:bodyPr anchor="b">
            <a:normAutofit/>
          </a:bodyPr>
          <a:lstStyle/>
          <a:p>
            <a:r>
              <a:rPr lang="pt-BR" sz="6500"/>
              <a:t>Saúde e doenças do sistema circulatório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3C0BBAA-A5EC-5D5D-32E6-9F7EA60484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3131" y="6268313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330517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44CAA32-F237-419C-A2DD-43C28D92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4A51C9C-E71D-A2E0-4D2C-ACC6A640F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914400"/>
            <a:ext cx="6291472" cy="109728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200"/>
              <a:t>Doenças cardiovasculares comuns: hipertensão, aterosclerose, infarto do miocárdio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6AFD246-1714-3986-A9C4-29682AF53786}"/>
              </a:ext>
            </a:extLst>
          </p:cNvPr>
          <p:cNvSpPr>
            <a:spLocks noGrp="1"/>
          </p:cNvSpPr>
          <p:nvPr>
            <p:ph sz="half" idx="2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640080" y="2176036"/>
            <a:ext cx="5301651" cy="4123944"/>
          </a:xfr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buNone/>
            </a:pPr>
            <a:r>
              <a:rPr lang="pt-BR" sz="1400" b="1" dirty="0"/>
              <a:t>Hipertensão Arterial</a:t>
            </a:r>
          </a:p>
          <a:p>
            <a:pPr marL="0" lvl="1" indent="0">
              <a:buNone/>
            </a:pPr>
            <a:r>
              <a:rPr lang="pt-BR" sz="1400" dirty="0"/>
              <a:t>A hipertensão é uma condição comum que aumenta o risco de doenças cardíacas e pode causar complicações graves ao longo do tempo.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 dirty="0"/>
              <a:t>Aterosclerose</a:t>
            </a:r>
          </a:p>
          <a:p>
            <a:pPr marL="0" lvl="1" indent="0">
              <a:buNone/>
            </a:pPr>
            <a:r>
              <a:rPr lang="pt-BR" sz="1400" dirty="0"/>
              <a:t>A aterosclerose é o acúmulo de placas nas artérias, que pode levar a complicações como infarto do miocárdio e derrames.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 dirty="0"/>
              <a:t>Infarto do Miocárdio</a:t>
            </a:r>
          </a:p>
          <a:p>
            <a:pPr marL="0" lvl="1" indent="0">
              <a:buNone/>
            </a:pPr>
            <a:r>
              <a:rPr lang="pt-BR" sz="1400" dirty="0"/>
              <a:t>O infarto do miocárdio ocorre quando o fluxo sanguíneo para o coração é bloqueado, resultando em danos ao músculo cardíaco.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2025DBA-8780-9CA0-2826-FF6E3BD1A0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774468" y="6271515"/>
            <a:ext cx="4416552" cy="1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m 7">
            <a:extLst>
              <a:ext uri="{FF2B5EF4-FFF2-40B4-BE49-F238E27FC236}">
                <a16:creationId xmlns:a16="http://schemas.microsoft.com/office/drawing/2014/main" id="{3BAEADF7-3C1D-8E15-1C54-8CA7CCCD75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3501" y="1833308"/>
            <a:ext cx="6009961" cy="4366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51548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53AE3C-AC4F-907C-B473-B9A30D2150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8C11886-C1C0-6281-9609-E2CCB666D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914400"/>
            <a:ext cx="3412998" cy="1839433"/>
          </a:xfrm>
        </p:spPr>
        <p:txBody>
          <a:bodyPr>
            <a:normAutofit/>
          </a:bodyPr>
          <a:lstStyle/>
          <a:p>
            <a:r>
              <a:rPr lang="pt-BR" sz="3600"/>
              <a:t>Sintomas e diagnóstico</a:t>
            </a:r>
          </a:p>
        </p:txBody>
      </p:sp>
      <p:graphicFrame>
        <p:nvGraphicFramePr>
          <p:cNvPr id="4" name="Espaço Reservado para Conteúdo 4">
            <a:extLst>
              <a:ext uri="{FF2B5EF4-FFF2-40B4-BE49-F238E27FC236}">
                <a16:creationId xmlns:a16="http://schemas.microsoft.com/office/drawing/2014/main" id="{062E20DC-3B4F-440D-80D5-BFDA6102298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0847834"/>
              </p:ex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VisualTitledTextBox"/>
                  </p202:designTagLst>
                </p202:designPr>
              </p:ext>
            </p:extLst>
          </p:nvPr>
        </p:nvGraphicFramePr>
        <p:xfrm>
          <a:off x="4632670" y="1014984"/>
          <a:ext cx="7029274" cy="53146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Imagem 4">
            <a:extLst>
              <a:ext uri="{FF2B5EF4-FFF2-40B4-BE49-F238E27FC236}">
                <a16:creationId xmlns:a16="http://schemas.microsoft.com/office/drawing/2014/main" id="{D5CBDE45-F400-E2BA-C1BC-EB550E4CFEE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227" y="2431898"/>
            <a:ext cx="4420217" cy="3029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823950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DBB6726C-A32D-07F5-566D-E359E51419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3524" y="222004"/>
            <a:ext cx="9005977" cy="6530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672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057A59B5-B832-7AC1-E5A4-7B9A37969A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7336" y="94159"/>
            <a:ext cx="9017328" cy="6704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3129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134029-99E3-FE70-DB8E-4AD1A0A067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87685C6-A442-4581-2557-A517351A18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782" y="1020309"/>
            <a:ext cx="5762242" cy="4103782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2C9C2520-14D6-8512-4B96-79DD25B5DA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4059" y="2484408"/>
            <a:ext cx="5867796" cy="4103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7269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42129A-D42E-FCCD-3639-20A0DF232F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B287AFF-95C2-54E4-EC2E-CBA10622B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3812"/>
            <a:ext cx="5825409" cy="4161006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2493CE78-607F-939E-3997-40103DE892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5306" y="2153530"/>
            <a:ext cx="5754841" cy="416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1819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44CAA32-F237-419C-A2DD-43C28D92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6D85F30-8AD0-1C8C-253D-DBF4FD296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9200" y="914400"/>
            <a:ext cx="6501810" cy="109728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Prevenção e tratamento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8052531-D50B-3899-B150-D05525F4F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0" y="6267922"/>
            <a:ext cx="4416552" cy="1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461CF65-AC73-19D1-460D-40DA3763CE31}"/>
              </a:ext>
            </a:extLst>
          </p:cNvPr>
          <p:cNvSpPr>
            <a:spLocks noGrp="1"/>
          </p:cNvSpPr>
          <p:nvPr>
            <p:ph sz="half" idx="2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7114456" y="2176036"/>
            <a:ext cx="4416553" cy="4121885"/>
          </a:xfr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buNone/>
            </a:pPr>
            <a:r>
              <a:rPr lang="pt-BR" sz="1400" b="1" dirty="0"/>
              <a:t>Mudanças no Estilo de Vida</a:t>
            </a:r>
          </a:p>
          <a:p>
            <a:pPr marL="0" lvl="1" indent="0">
              <a:buNone/>
            </a:pPr>
            <a:r>
              <a:rPr lang="pt-BR" sz="1400" dirty="0"/>
              <a:t>A prevenção de doenças circulatórias pode ser alcançada por meio de mudanças no estilo de vida, como alimentação saudável e atividade física regular.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 dirty="0"/>
              <a:t>Tratamento Medicamentoso</a:t>
            </a:r>
          </a:p>
          <a:p>
            <a:pPr marL="0" lvl="1" indent="0">
              <a:buNone/>
            </a:pPr>
            <a:r>
              <a:rPr lang="pt-BR" sz="1400" dirty="0"/>
              <a:t>O tratamento das doenças circulatórias pode envolver a utilização de medicamentos para controlar os sintomas e prevenir complicações.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 dirty="0"/>
              <a:t>Intervenções Cirúrgicas</a:t>
            </a:r>
          </a:p>
          <a:p>
            <a:pPr marL="0" lvl="1" indent="0">
              <a:buNone/>
            </a:pPr>
            <a:r>
              <a:rPr lang="pt-BR" sz="1400" dirty="0"/>
              <a:t>Em casos severos, intervenções cirúrgicas podem ser necessárias para tratar complicações associadas a doenças circulatórias.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3B5CB950-FD68-3223-02F8-018FA39A982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271DE83D-DF7B-8836-ED8F-F307B9058D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848" y="1865770"/>
            <a:ext cx="5993903" cy="4333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78713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46B9231A-B34B-4A29-A6AC-532E1EE815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randview Display"/>
              <a:ea typeface="+mn-ea"/>
              <a:cs typeface="+mn-cs"/>
            </a:endParaRPr>
          </a:p>
        </p:txBody>
      </p:sp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9F9BF86-FE94-4517-B97D-026C7515E5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randview Display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16BE901-D685-E2AB-2DEA-FB2E9AABA7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9219" y="1115844"/>
            <a:ext cx="7680960" cy="4631911"/>
          </a:xfrm>
        </p:spPr>
        <p:txBody>
          <a:bodyPr anchor="b">
            <a:normAutofit/>
          </a:bodyPr>
          <a:lstStyle/>
          <a:p>
            <a:r>
              <a:rPr lang="pt-BR" sz="6500"/>
              <a:t>Estilo de vida e impacto na saúde circulatória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3C0BBAA-A5EC-5D5D-32E6-9F7EA60484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3131" y="6268313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769230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44CAA32-F237-419C-A2DD-43C28D92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9410A29-0822-2B01-14D4-4064CBAE2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914400"/>
            <a:ext cx="6291472" cy="109728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400"/>
              <a:t>Influência da dieta e exercícios físicos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73576F3-0394-ACE5-BB14-5DAC88C9E588}"/>
              </a:ext>
            </a:extLst>
          </p:cNvPr>
          <p:cNvSpPr>
            <a:spLocks noGrp="1"/>
          </p:cNvSpPr>
          <p:nvPr>
            <p:ph sz="half" idx="2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640080" y="2176036"/>
            <a:ext cx="6291472" cy="4123944"/>
          </a:xfr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Dieta Equilibrada</a:t>
            </a:r>
          </a:p>
          <a:p>
            <a:pPr marL="0" lvl="1" indent="0">
              <a:buNone/>
            </a:pPr>
            <a:r>
              <a:rPr lang="pt-BR" sz="1400"/>
              <a:t>Uma dieta equilibrada é essencial para a saúde do sistema circulatório, fornecendo os nutrientes necessários para o bom funcionamento do corpo.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Exercícios Físicos Regulares</a:t>
            </a:r>
          </a:p>
          <a:p>
            <a:pPr marL="0" lvl="1" indent="0">
              <a:buNone/>
            </a:pPr>
            <a:r>
              <a:rPr lang="pt-BR" sz="1400"/>
              <a:t>A prática regular de exercícios ajuda a controlar o peso e melhora a saúde cardiovascular, reduzindo o risco de doenças.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Controle de Peso</a:t>
            </a:r>
          </a:p>
          <a:p>
            <a:pPr marL="0" lvl="1" indent="0">
              <a:buNone/>
            </a:pPr>
            <a:r>
              <a:rPr lang="pt-BR" sz="1400"/>
              <a:t>Uma alimentação saudável combinada com exercícios regulares é fundamental para o controle de peso e saúde geral.</a:t>
            </a:r>
          </a:p>
        </p:txBody>
      </p:sp>
      <p:pic>
        <p:nvPicPr>
          <p:cNvPr id="5" name="Espaço Reservado para Conteúdo 4" descr="Esta é uma fotografia aérea de um Legumes em uma tigela de coração sentado ao lado de halteres e uma maçã verde em um fundo azul. Esta imagem simboliza uma vida saudável e um estilo de vida alimentar">
            <a:extLst>
              <a:ext uri="{FF2B5EF4-FFF2-40B4-BE49-F238E27FC236}">
                <a16:creationId xmlns:a16="http://schemas.microsoft.com/office/drawing/2014/main" id="{3327D8CB-9BB3-43DC-A122-E9932DDB349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rcRect l="36395" r="8598"/>
          <a:stretch>
            <a:fillRect/>
          </a:stretch>
        </p:blipFill>
        <p:spPr>
          <a:xfrm>
            <a:off x="7776429" y="914400"/>
            <a:ext cx="4414591" cy="5357106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2025DBA-8780-9CA0-2826-FF6E3BD1A0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774468" y="6271515"/>
            <a:ext cx="4416552" cy="1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962923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44CAA32-F237-419C-A2DD-43C28D92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839FC51-2DBD-E10B-56B8-CDB6D169A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914400"/>
            <a:ext cx="6291472" cy="109728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400"/>
              <a:t>Impacto do tabagismo e do álcool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7509088-211D-5EC4-5AB0-04B093ABF45C}"/>
              </a:ext>
            </a:extLst>
          </p:cNvPr>
          <p:cNvSpPr>
            <a:spLocks noGrp="1"/>
          </p:cNvSpPr>
          <p:nvPr>
            <p:ph sz="half" idx="2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640080" y="2176036"/>
            <a:ext cx="6291472" cy="4123944"/>
          </a:xfr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Efeitos do Tabagismo</a:t>
            </a:r>
          </a:p>
          <a:p>
            <a:pPr marL="0" lvl="1" indent="0">
              <a:buNone/>
            </a:pPr>
            <a:r>
              <a:rPr lang="pt-BR" sz="1400"/>
              <a:t>O tabagismo prejudica a saúde circulatória, aumentando o risco de doenças cardíacas e complicações cardiovasculares.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Consumo Excessivo de Álcool</a:t>
            </a:r>
          </a:p>
          <a:p>
            <a:pPr marL="0" lvl="1" indent="0">
              <a:buNone/>
            </a:pPr>
            <a:r>
              <a:rPr lang="pt-BR" sz="1400"/>
              <a:t>O consumo excessivo de álcool pode elevar a pressão arterial e contribuir para problemas cardíacos significativos.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Risco Aumentado de Hipertensão</a:t>
            </a:r>
          </a:p>
          <a:p>
            <a:pPr marL="0" lvl="1" indent="0">
              <a:buNone/>
            </a:pPr>
            <a:r>
              <a:rPr lang="pt-BR" sz="1400"/>
              <a:t>Tabagismo e álcool estão associados a um risco maior de hipertensão, complicando a saúde cardiovascular.</a:t>
            </a:r>
          </a:p>
        </p:txBody>
      </p:sp>
      <p:pic>
        <p:nvPicPr>
          <p:cNvPr id="5" name="Espaço Reservado para Conteúdo 4" descr="Um robô de inteligência artificial experimenta e estuda em um tubo de ensaio. Desenvolvimento e pesquisa de novos medicamentos">
            <a:extLst>
              <a:ext uri="{FF2B5EF4-FFF2-40B4-BE49-F238E27FC236}">
                <a16:creationId xmlns:a16="http://schemas.microsoft.com/office/drawing/2014/main" id="{6CF5808B-2996-4369-BC59-2832E9F8314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rcRect r="44994"/>
          <a:stretch>
            <a:fillRect/>
          </a:stretch>
        </p:blipFill>
        <p:spPr>
          <a:xfrm>
            <a:off x="7776429" y="914400"/>
            <a:ext cx="4414591" cy="5357106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2025DBA-8780-9CA0-2826-FF6E3BD1A0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774468" y="6271515"/>
            <a:ext cx="4416552" cy="1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282136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44CAA32-F237-419C-A2DD-43C28D92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6B548DF-0068-5B9C-A667-8F397CC14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9200" y="914400"/>
            <a:ext cx="6501810" cy="109728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400"/>
              <a:t>Estratégias para manter um sistema circulatório saudável</a:t>
            </a:r>
          </a:p>
        </p:txBody>
      </p:sp>
      <p:pic>
        <p:nvPicPr>
          <p:cNvPr id="5" name="Espaço Reservado para Conteúdo 4" descr="Itens para uma vida saudável isolada em branco. Garrafa rosa, maçã, halteres, celular com fones de ouvido e tigela com flocos.">
            <a:extLst>
              <a:ext uri="{FF2B5EF4-FFF2-40B4-BE49-F238E27FC236}">
                <a16:creationId xmlns:a16="http://schemas.microsoft.com/office/drawing/2014/main" id="{DFB1AF5F-8194-4382-AF5B-9BFD039A10F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rcRect l="16070" r="28863" b="2"/>
          <a:stretch>
            <a:fillRect/>
          </a:stretch>
        </p:blipFill>
        <p:spPr>
          <a:xfrm>
            <a:off x="20" y="914399"/>
            <a:ext cx="4416532" cy="5353523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8052531-D50B-3899-B150-D05525F4F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0" y="6267922"/>
            <a:ext cx="4416552" cy="1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E46669A-31A6-879D-E337-6B26FA25E10C}"/>
              </a:ext>
            </a:extLst>
          </p:cNvPr>
          <p:cNvSpPr>
            <a:spLocks noGrp="1"/>
          </p:cNvSpPr>
          <p:nvPr>
            <p:ph sz="half" idx="2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5029200" y="2176036"/>
            <a:ext cx="6501810" cy="4121885"/>
          </a:xfr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Dieta Nutritiva</a:t>
            </a:r>
          </a:p>
          <a:p>
            <a:pPr marL="0" lvl="1" indent="0">
              <a:buNone/>
            </a:pPr>
            <a:r>
              <a:rPr lang="pt-BR" sz="1400"/>
              <a:t>Uma dieta rica em frutas, vegetais e grãos integrais é essencial para manter o sistema circulatório saudável, fornecendo os nutrientes necessários.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Atividade Física Regular</a:t>
            </a:r>
          </a:p>
          <a:p>
            <a:pPr marL="0" lvl="1" indent="0">
              <a:buNone/>
            </a:pPr>
            <a:r>
              <a:rPr lang="pt-BR" sz="1400"/>
              <a:t>A prática regular de exercícios físicos ajuda a fortalecer o coração e melhorar a circulação sanguínea, promovendo um sistema circulatório saudável.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Evitando Tabagismo e Álcool</a:t>
            </a:r>
          </a:p>
          <a:p>
            <a:pPr marL="0" lvl="1" indent="0">
              <a:buNone/>
            </a:pPr>
            <a:r>
              <a:rPr lang="pt-BR" sz="1400"/>
              <a:t>Evitar o tabagismo e o consumo excessivo de álcool é fundamental para proteger a saúde do sistema circulatório e reduzir riscos de doenças.</a:t>
            </a:r>
          </a:p>
        </p:txBody>
      </p:sp>
    </p:spTree>
    <p:extLst>
      <p:ext uri="{BB962C8B-B14F-4D97-AF65-F5344CB8AC3E}">
        <p14:creationId xmlns:p14="http://schemas.microsoft.com/office/powerpoint/2010/main" val="146129622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BDA151C-5770-45E4-AAFF-59E7F4038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randview Display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5C6F485-3ACF-D62B-8B81-6CFD71E725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572768"/>
            <a:ext cx="8162176" cy="1406993"/>
          </a:xfrm>
        </p:spPr>
        <p:txBody>
          <a:bodyPr anchor="b">
            <a:normAutofit/>
          </a:bodyPr>
          <a:lstStyle/>
          <a:p>
            <a:r>
              <a:rPr lang="pt-BR" sz="6000"/>
              <a:t>Conclusão</a:t>
            </a:r>
          </a:p>
        </p:txBody>
      </p:sp>
      <p:graphicFrame>
        <p:nvGraphicFramePr>
          <p:cNvPr id="11" name="Espaço Reservado para Conteúdo 2">
            <a:extLst>
              <a:ext uri="{FF2B5EF4-FFF2-40B4-BE49-F238E27FC236}">
                <a16:creationId xmlns:a16="http://schemas.microsoft.com/office/drawing/2014/main" id="{C72CD156-DB85-0126-82B2-00D0F35DE93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872280"/>
              </p:ex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GraphicFramePr>
        <p:xfrm>
          <a:off x="640078" y="3593592"/>
          <a:ext cx="10808208" cy="2514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21FC8CC-145C-8745-889B-6521F9CCB6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3256965"/>
            <a:ext cx="97886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0195286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DashVTI">
  <a:themeElements>
    <a:clrScheme name="Custom 6">
      <a:dk1>
        <a:sysClr val="windowText" lastClr="000000"/>
      </a:dk1>
      <a:lt1>
        <a:sysClr val="window" lastClr="FFFFFF"/>
      </a:lt1>
      <a:dk2>
        <a:srgbClr val="0D1C3B"/>
      </a:dk2>
      <a:lt2>
        <a:srgbClr val="F5F2F9"/>
      </a:lt2>
      <a:accent1>
        <a:srgbClr val="1973EB"/>
      </a:accent1>
      <a:accent2>
        <a:srgbClr val="25C8A2"/>
      </a:accent2>
      <a:accent3>
        <a:srgbClr val="BF8ED1"/>
      </a:accent3>
      <a:accent4>
        <a:srgbClr val="FE733C"/>
      </a:accent4>
      <a:accent5>
        <a:srgbClr val="FE5A5A"/>
      </a:accent5>
      <a:accent6>
        <a:srgbClr val="1AC16E"/>
      </a:accent6>
      <a:hlink>
        <a:srgbClr val="1AC16E"/>
      </a:hlink>
      <a:folHlink>
        <a:srgbClr val="00B0F0"/>
      </a:folHlink>
    </a:clrScheme>
    <a:fontScheme name="grandview display">
      <a:majorFont>
        <a:latin typeface="Grandview Display"/>
        <a:ea typeface=""/>
        <a:cs typeface=""/>
      </a:majorFont>
      <a:minorFont>
        <a:latin typeface="Grandview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shVTI" id="{0A75137F-CDEB-4E94-A788-9D255EBE1B91}" vid="{DE9A6A09-5855-45A3-8E99-4290ED24057C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2185</Words>
  <Application>Microsoft Office PowerPoint</Application>
  <PresentationFormat>Widescreen</PresentationFormat>
  <Paragraphs>166</Paragraphs>
  <Slides>33</Slides>
  <Notes>23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33</vt:i4>
      </vt:variant>
    </vt:vector>
  </HeadingPairs>
  <TitlesOfParts>
    <vt:vector size="38" baseType="lpstr">
      <vt:lpstr>Aptos</vt:lpstr>
      <vt:lpstr>Arial</vt:lpstr>
      <vt:lpstr>Bierstadt</vt:lpstr>
      <vt:lpstr>Grandview Display</vt:lpstr>
      <vt:lpstr>DashVTI</vt:lpstr>
      <vt:lpstr>O sistema circulatório humano: estrutura, função e saúde</vt:lpstr>
      <vt:lpstr>Tópicos da Apresentação</vt:lpstr>
      <vt:lpstr>Estrutura do sistema circulatório</vt:lpstr>
      <vt:lpstr>Componentes principais: coração, vasos sanguíneos e sangue</vt:lpstr>
      <vt:lpstr>Apresentação do PowerPoint</vt:lpstr>
      <vt:lpstr>Apresentação do PowerPoint</vt:lpstr>
      <vt:lpstr>Apresentação do PowerPoint</vt:lpstr>
      <vt:lpstr>Apresentação do PowerPoint</vt:lpstr>
      <vt:lpstr>Anatomia do coração</vt:lpstr>
      <vt:lpstr>Tipos de vasos sanguíneos: artérias, veias e capilares</vt:lpstr>
      <vt:lpstr>Função do sistema circulatório</vt:lpstr>
      <vt:lpstr>Transporte de oxigênio e nutrientes</vt:lpstr>
      <vt:lpstr>Remoção de produtos de excreção</vt:lpstr>
      <vt:lpstr>Regulação da temperatura corporal</vt:lpstr>
      <vt:lpstr>Circulação pulmonar e sistêmica</vt:lpstr>
      <vt:lpstr>Circuito pulmonar: função e importância</vt:lpstr>
      <vt:lpstr>Apresentação do PowerPoint</vt:lpstr>
      <vt:lpstr>Circuito sistêmico: função e importância</vt:lpstr>
      <vt:lpstr>SISTEMA LINFÁTICO</vt:lpstr>
      <vt:lpstr>Apresentação do PowerPoint</vt:lpstr>
      <vt:lpstr>Saúde e doenças do sistema circulatório</vt:lpstr>
      <vt:lpstr>Doenças cardiovasculares comuns: hipertensão, aterosclerose, infarto do miocárdio</vt:lpstr>
      <vt:lpstr>Sintomas e diagnóstico</vt:lpstr>
      <vt:lpstr>Apresentação do PowerPoint</vt:lpstr>
      <vt:lpstr>Apresentação do PowerPoint</vt:lpstr>
      <vt:lpstr>Apresentação do PowerPoint</vt:lpstr>
      <vt:lpstr>Apresentação do PowerPoint</vt:lpstr>
      <vt:lpstr>Prevenção e tratamento</vt:lpstr>
      <vt:lpstr>Estilo de vida e impacto na saúde circulatória</vt:lpstr>
      <vt:lpstr>Influência da dieta e exercícios físicos</vt:lpstr>
      <vt:lpstr>Impacto do tabagismo e do álcool</vt:lpstr>
      <vt:lpstr>Estratégias para manter um sistema circulatório saudável</vt:lpstr>
      <vt:lpstr>Conclusão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José Marcondes Gomes Felix</dc:creator>
  <cp:lastModifiedBy>José Marcondes Gomes Felix</cp:lastModifiedBy>
  <cp:revision>1</cp:revision>
  <dcterms:created xsi:type="dcterms:W3CDTF">2025-06-14T12:54:42Z</dcterms:created>
  <dcterms:modified xsi:type="dcterms:W3CDTF">2025-06-14T13:23:25Z</dcterms:modified>
</cp:coreProperties>
</file>